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3.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modernComment_7FFFFF2C_4C0F641D.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4229" r:id="rId5"/>
  </p:sldMasterIdLst>
  <p:notesMasterIdLst>
    <p:notesMasterId r:id="rId32"/>
  </p:notesMasterIdLst>
  <p:sldIdLst>
    <p:sldId id="1489" r:id="rId6"/>
    <p:sldId id="2147483640" r:id="rId7"/>
    <p:sldId id="2147483641" r:id="rId8"/>
    <p:sldId id="2147483645" r:id="rId9"/>
    <p:sldId id="2147483636" r:id="rId10"/>
    <p:sldId id="2147483637" r:id="rId11"/>
    <p:sldId id="2147483453" r:id="rId12"/>
    <p:sldId id="2147483429" r:id="rId13"/>
    <p:sldId id="262" r:id="rId14"/>
    <p:sldId id="265" r:id="rId15"/>
    <p:sldId id="263" r:id="rId16"/>
    <p:sldId id="264" r:id="rId17"/>
    <p:sldId id="2147483568" r:id="rId18"/>
    <p:sldId id="2147483459" r:id="rId19"/>
    <p:sldId id="2147483647" r:id="rId20"/>
    <p:sldId id="256" r:id="rId21"/>
    <p:sldId id="283" r:id="rId22"/>
    <p:sldId id="259" r:id="rId23"/>
    <p:sldId id="272" r:id="rId24"/>
    <p:sldId id="258" r:id="rId25"/>
    <p:sldId id="2147483382" r:id="rId26"/>
    <p:sldId id="260" r:id="rId27"/>
    <p:sldId id="266" r:id="rId28"/>
    <p:sldId id="2147483446" r:id="rId29"/>
    <p:sldId id="2147483436" r:id="rId30"/>
    <p:sldId id="26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 id="{E2886938-C191-4833-DC9F-EAF532CF21BF}" name="Daisy Chaussee" initials="" userId="S::dachauss@microsoft.com::05602d49-4e02-48d5-bc99-09745b1f91a9" providerId="AD"/>
  <p188:author id="{24496AA4-05D7-8EDC-4784-1C971BF44FCC}" name="Paolo Pialorsi" initials="PP" userId="S::ppialorsi@microsoft.com::ac32d7f9-04d0-4add-8652-c6a439cea269" providerId="AD"/>
  <p188:author id="{EBF33DBA-799E-4F1F-5AF9-B94D354F3A2E}" name="Ayca Bas" initials="AB" userId="S::aycabas@microsoft.com::d5a7dadb-f04d-4f30-920f-4a45336a6ebf" providerId="AD"/>
  <p188:author id="{DA81BDC8-FBA7-9A14-F291-CA260E351493}" name="Angel Zhu" initials="AZ" userId="S::angelzhu@microsoft.com::0c7ca6b3-ac0d-4dd4-b929-d548a56eb324" providerId="AD"/>
  <p188:author id="{EEE6D3E6-1F96-1F83-744C-579984E88958}" name="Kamal Shree Soundirapandian" initials="KS" userId="S::kamalshrees@microsoft.com::b48f4957-39b8-4fb9-b751-80fe777eceb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00000"/>
    <a:srgbClr val="0571B9"/>
    <a:srgbClr val="105658"/>
    <a:srgbClr val="006AB9"/>
    <a:srgbClr val="000000"/>
    <a:srgbClr val="73391D"/>
    <a:srgbClr val="8661C5"/>
    <a:srgbClr val="702473"/>
    <a:srgbClr val="D59FD7"/>
    <a:srgbClr val="0764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954" autoAdjust="0"/>
  </p:normalViewPr>
  <p:slideViewPr>
    <p:cSldViewPr snapToGrid="0">
      <p:cViewPr>
        <p:scale>
          <a:sx n="75" d="100"/>
          <a:sy n="75" d="100"/>
        </p:scale>
        <p:origin x="1914" y="29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olo Pialorsi" userId="ac32d7f9-04d0-4add-8652-c6a439cea269" providerId="ADAL" clId="{732C87B8-9F45-4201-A8E7-F017C7340BEC}"/>
    <pc:docChg chg="delSld modSld delSection">
      <pc:chgData name="Paolo Pialorsi" userId="ac32d7f9-04d0-4add-8652-c6a439cea269" providerId="ADAL" clId="{732C87B8-9F45-4201-A8E7-F017C7340BEC}" dt="2025-04-10T10:09:59.742" v="24" actId="6549"/>
      <pc:docMkLst>
        <pc:docMk/>
      </pc:docMkLst>
      <pc:sldChg chg="del">
        <pc:chgData name="Paolo Pialorsi" userId="ac32d7f9-04d0-4add-8652-c6a439cea269" providerId="ADAL" clId="{732C87B8-9F45-4201-A8E7-F017C7340BEC}" dt="2025-04-10T10:08:39.302" v="1" actId="47"/>
        <pc:sldMkLst>
          <pc:docMk/>
          <pc:sldMk cId="500856855" sldId="257"/>
        </pc:sldMkLst>
      </pc:sldChg>
      <pc:sldChg chg="modNotesTx">
        <pc:chgData name="Paolo Pialorsi" userId="ac32d7f9-04d0-4add-8652-c6a439cea269" providerId="ADAL" clId="{732C87B8-9F45-4201-A8E7-F017C7340BEC}" dt="2025-04-10T10:09:40.971" v="21" actId="6549"/>
        <pc:sldMkLst>
          <pc:docMk/>
          <pc:sldMk cId="1119042505" sldId="258"/>
        </pc:sldMkLst>
      </pc:sldChg>
      <pc:sldChg chg="modNotesTx">
        <pc:chgData name="Paolo Pialorsi" userId="ac32d7f9-04d0-4add-8652-c6a439cea269" providerId="ADAL" clId="{732C87B8-9F45-4201-A8E7-F017C7340BEC}" dt="2025-04-10T10:09:35.624" v="19" actId="6549"/>
        <pc:sldMkLst>
          <pc:docMk/>
          <pc:sldMk cId="2720982969" sldId="259"/>
        </pc:sldMkLst>
      </pc:sldChg>
      <pc:sldChg chg="modNotesTx">
        <pc:chgData name="Paolo Pialorsi" userId="ac32d7f9-04d0-4add-8652-c6a439cea269" providerId="ADAL" clId="{732C87B8-9F45-4201-A8E7-F017C7340BEC}" dt="2025-04-10T10:09:14.359" v="13" actId="6549"/>
        <pc:sldMkLst>
          <pc:docMk/>
          <pc:sldMk cId="2355599363" sldId="262"/>
        </pc:sldMkLst>
      </pc:sldChg>
      <pc:sldChg chg="modNotesTx">
        <pc:chgData name="Paolo Pialorsi" userId="ac32d7f9-04d0-4add-8652-c6a439cea269" providerId="ADAL" clId="{732C87B8-9F45-4201-A8E7-F017C7340BEC}" dt="2025-04-10T10:09:19.109" v="14" actId="6549"/>
        <pc:sldMkLst>
          <pc:docMk/>
          <pc:sldMk cId="2119041329" sldId="263"/>
        </pc:sldMkLst>
      </pc:sldChg>
      <pc:sldChg chg="modNotesTx">
        <pc:chgData name="Paolo Pialorsi" userId="ac32d7f9-04d0-4add-8652-c6a439cea269" providerId="ADAL" clId="{732C87B8-9F45-4201-A8E7-F017C7340BEC}" dt="2025-04-10T10:09:54.704" v="23" actId="6549"/>
        <pc:sldMkLst>
          <pc:docMk/>
          <pc:sldMk cId="225299614" sldId="266"/>
        </pc:sldMkLst>
      </pc:sldChg>
      <pc:sldChg chg="del">
        <pc:chgData name="Paolo Pialorsi" userId="ac32d7f9-04d0-4add-8652-c6a439cea269" providerId="ADAL" clId="{732C87B8-9F45-4201-A8E7-F017C7340BEC}" dt="2025-04-10T10:08:39.302" v="1" actId="47"/>
        <pc:sldMkLst>
          <pc:docMk/>
          <pc:sldMk cId="2435578970" sldId="267"/>
        </pc:sldMkLst>
      </pc:sldChg>
      <pc:sldChg chg="del">
        <pc:chgData name="Paolo Pialorsi" userId="ac32d7f9-04d0-4add-8652-c6a439cea269" providerId="ADAL" clId="{732C87B8-9F45-4201-A8E7-F017C7340BEC}" dt="2025-04-10T10:08:41.037" v="2" actId="47"/>
        <pc:sldMkLst>
          <pc:docMk/>
          <pc:sldMk cId="1430294334" sldId="268"/>
        </pc:sldMkLst>
      </pc:sldChg>
      <pc:sldChg chg="del">
        <pc:chgData name="Paolo Pialorsi" userId="ac32d7f9-04d0-4add-8652-c6a439cea269" providerId="ADAL" clId="{732C87B8-9F45-4201-A8E7-F017C7340BEC}" dt="2025-04-10T10:08:42.936" v="3" actId="47"/>
        <pc:sldMkLst>
          <pc:docMk/>
          <pc:sldMk cId="3592831349" sldId="269"/>
        </pc:sldMkLst>
      </pc:sldChg>
      <pc:sldChg chg="modNotesTx">
        <pc:chgData name="Paolo Pialorsi" userId="ac32d7f9-04d0-4add-8652-c6a439cea269" providerId="ADAL" clId="{732C87B8-9F45-4201-A8E7-F017C7340BEC}" dt="2025-04-10T10:09:37.888" v="20" actId="6549"/>
        <pc:sldMkLst>
          <pc:docMk/>
          <pc:sldMk cId="4114837777" sldId="272"/>
        </pc:sldMkLst>
      </pc:sldChg>
      <pc:sldChg chg="modNotesTx">
        <pc:chgData name="Paolo Pialorsi" userId="ac32d7f9-04d0-4add-8652-c6a439cea269" providerId="ADAL" clId="{732C87B8-9F45-4201-A8E7-F017C7340BEC}" dt="2025-04-10T10:09:32.319" v="18" actId="6549"/>
        <pc:sldMkLst>
          <pc:docMk/>
          <pc:sldMk cId="2137105150" sldId="283"/>
        </pc:sldMkLst>
      </pc:sldChg>
      <pc:sldChg chg="del">
        <pc:chgData name="Paolo Pialorsi" userId="ac32d7f9-04d0-4add-8652-c6a439cea269" providerId="ADAL" clId="{732C87B8-9F45-4201-A8E7-F017C7340BEC}" dt="2025-04-10T10:08:39.302" v="1" actId="47"/>
        <pc:sldMkLst>
          <pc:docMk/>
          <pc:sldMk cId="1175951427" sldId="299"/>
        </pc:sldMkLst>
      </pc:sldChg>
      <pc:sldChg chg="modNotesTx">
        <pc:chgData name="Paolo Pialorsi" userId="ac32d7f9-04d0-4add-8652-c6a439cea269" providerId="ADAL" clId="{732C87B8-9F45-4201-A8E7-F017C7340BEC}" dt="2025-04-10T10:08:51.573" v="4" actId="6549"/>
        <pc:sldMkLst>
          <pc:docMk/>
          <pc:sldMk cId="1140389734" sldId="1489"/>
        </pc:sldMkLst>
      </pc:sldChg>
      <pc:sldChg chg="modNotesTx">
        <pc:chgData name="Paolo Pialorsi" userId="ac32d7f9-04d0-4add-8652-c6a439cea269" providerId="ADAL" clId="{732C87B8-9F45-4201-A8E7-F017C7340BEC}" dt="2025-04-10T10:09:43.557" v="22" actId="6549"/>
        <pc:sldMkLst>
          <pc:docMk/>
          <pc:sldMk cId="4053763041" sldId="2147483382"/>
        </pc:sldMkLst>
      </pc:sldChg>
      <pc:sldChg chg="modNotesTx">
        <pc:chgData name="Paolo Pialorsi" userId="ac32d7f9-04d0-4add-8652-c6a439cea269" providerId="ADAL" clId="{732C87B8-9F45-4201-A8E7-F017C7340BEC}" dt="2025-04-10T10:09:11.616" v="12" actId="6549"/>
        <pc:sldMkLst>
          <pc:docMk/>
          <pc:sldMk cId="3944610529" sldId="2147483429"/>
        </pc:sldMkLst>
      </pc:sldChg>
      <pc:sldChg chg="modNotesTx">
        <pc:chgData name="Paolo Pialorsi" userId="ac32d7f9-04d0-4add-8652-c6a439cea269" providerId="ADAL" clId="{732C87B8-9F45-4201-A8E7-F017C7340BEC}" dt="2025-04-10T10:09:59.742" v="24" actId="6549"/>
        <pc:sldMkLst>
          <pc:docMk/>
          <pc:sldMk cId="1276077085" sldId="2147483436"/>
        </pc:sldMkLst>
      </pc:sldChg>
      <pc:sldChg chg="modNotesTx">
        <pc:chgData name="Paolo Pialorsi" userId="ac32d7f9-04d0-4add-8652-c6a439cea269" providerId="ADAL" clId="{732C87B8-9F45-4201-A8E7-F017C7340BEC}" dt="2025-04-10T10:09:09.399" v="11" actId="6549"/>
        <pc:sldMkLst>
          <pc:docMk/>
          <pc:sldMk cId="508866484" sldId="2147483453"/>
        </pc:sldMkLst>
      </pc:sldChg>
      <pc:sldChg chg="modNotesTx">
        <pc:chgData name="Paolo Pialorsi" userId="ac32d7f9-04d0-4add-8652-c6a439cea269" providerId="ADAL" clId="{732C87B8-9F45-4201-A8E7-F017C7340BEC}" dt="2025-04-10T10:09:25.023" v="16" actId="6549"/>
        <pc:sldMkLst>
          <pc:docMk/>
          <pc:sldMk cId="2695765704" sldId="2147483459"/>
        </pc:sldMkLst>
      </pc:sldChg>
      <pc:sldChg chg="modNotesTx">
        <pc:chgData name="Paolo Pialorsi" userId="ac32d7f9-04d0-4add-8652-c6a439cea269" providerId="ADAL" clId="{732C87B8-9F45-4201-A8E7-F017C7340BEC}" dt="2025-04-10T10:09:22.904" v="15" actId="6549"/>
        <pc:sldMkLst>
          <pc:docMk/>
          <pc:sldMk cId="1536596924" sldId="2147483568"/>
        </pc:sldMkLst>
      </pc:sldChg>
      <pc:sldChg chg="modNotesTx">
        <pc:chgData name="Paolo Pialorsi" userId="ac32d7f9-04d0-4add-8652-c6a439cea269" providerId="ADAL" clId="{732C87B8-9F45-4201-A8E7-F017C7340BEC}" dt="2025-04-10T10:09:01.854" v="8" actId="6549"/>
        <pc:sldMkLst>
          <pc:docMk/>
          <pc:sldMk cId="1978207139" sldId="2147483636"/>
        </pc:sldMkLst>
      </pc:sldChg>
      <pc:sldChg chg="modNotesTx">
        <pc:chgData name="Paolo Pialorsi" userId="ac32d7f9-04d0-4add-8652-c6a439cea269" providerId="ADAL" clId="{732C87B8-9F45-4201-A8E7-F017C7340BEC}" dt="2025-04-10T10:09:06.118" v="10" actId="6549"/>
        <pc:sldMkLst>
          <pc:docMk/>
          <pc:sldMk cId="3227500910" sldId="2147483637"/>
        </pc:sldMkLst>
      </pc:sldChg>
      <pc:sldChg chg="modNotesTx">
        <pc:chgData name="Paolo Pialorsi" userId="ac32d7f9-04d0-4add-8652-c6a439cea269" providerId="ADAL" clId="{732C87B8-9F45-4201-A8E7-F017C7340BEC}" dt="2025-04-10T10:08:55.408" v="5" actId="6549"/>
        <pc:sldMkLst>
          <pc:docMk/>
          <pc:sldMk cId="547540141" sldId="2147483640"/>
        </pc:sldMkLst>
      </pc:sldChg>
      <pc:sldChg chg="modNotesTx">
        <pc:chgData name="Paolo Pialorsi" userId="ac32d7f9-04d0-4add-8652-c6a439cea269" providerId="ADAL" clId="{732C87B8-9F45-4201-A8E7-F017C7340BEC}" dt="2025-04-10T10:08:57.381" v="6" actId="6549"/>
        <pc:sldMkLst>
          <pc:docMk/>
          <pc:sldMk cId="850183013" sldId="2147483641"/>
        </pc:sldMkLst>
      </pc:sldChg>
      <pc:sldChg chg="modNotesTx">
        <pc:chgData name="Paolo Pialorsi" userId="ac32d7f9-04d0-4add-8652-c6a439cea269" providerId="ADAL" clId="{732C87B8-9F45-4201-A8E7-F017C7340BEC}" dt="2025-04-10T10:08:59.431" v="7" actId="6549"/>
        <pc:sldMkLst>
          <pc:docMk/>
          <pc:sldMk cId="2819558350" sldId="2147483645"/>
        </pc:sldMkLst>
      </pc:sldChg>
      <pc:sldChg chg="modNotesTx">
        <pc:chgData name="Paolo Pialorsi" userId="ac32d7f9-04d0-4add-8652-c6a439cea269" providerId="ADAL" clId="{732C87B8-9F45-4201-A8E7-F017C7340BEC}" dt="2025-04-10T10:09:28.270" v="17" actId="6549"/>
        <pc:sldMkLst>
          <pc:docMk/>
          <pc:sldMk cId="1830048418" sldId="2147483647"/>
        </pc:sldMkLst>
      </pc:sldChg>
      <pc:sldMasterChg chg="delSldLayout">
        <pc:chgData name="Paolo Pialorsi" userId="ac32d7f9-04d0-4add-8652-c6a439cea269" providerId="ADAL" clId="{732C87B8-9F45-4201-A8E7-F017C7340BEC}" dt="2025-04-10T10:08:39.302" v="1" actId="47"/>
        <pc:sldMasterMkLst>
          <pc:docMk/>
          <pc:sldMasterMk cId="3864194274" sldId="2147483672"/>
        </pc:sldMasterMkLst>
        <pc:sldLayoutChg chg="del">
          <pc:chgData name="Paolo Pialorsi" userId="ac32d7f9-04d0-4add-8652-c6a439cea269" providerId="ADAL" clId="{732C87B8-9F45-4201-A8E7-F017C7340BEC}" dt="2025-04-10T10:08:39.302" v="1" actId="47"/>
          <pc:sldLayoutMkLst>
            <pc:docMk/>
            <pc:sldMasterMk cId="3864194274" sldId="2147483672"/>
            <pc:sldLayoutMk cId="3971183849" sldId="2147485271"/>
          </pc:sldLayoutMkLst>
        </pc:sldLayoutChg>
      </pc:sldMasterChg>
    </pc:docChg>
  </pc:docChgLst>
</pc:chgInfo>
</file>

<file path=ppt/comments/modernComment_7FFFFF2C_4C0F641D.xml><?xml version="1.0" encoding="utf-8"?>
<p188:cmLst xmlns:a="http://schemas.openxmlformats.org/drawingml/2006/main" xmlns:r="http://schemas.openxmlformats.org/officeDocument/2006/relationships" xmlns:p188="http://schemas.microsoft.com/office/powerpoint/2018/8/main">
  <p188:cm id="{424FA455-1879-7848-906C-89AC7D3A0AFB}" authorId="{EBF33DBA-799E-4F1F-5AF9-B94D354F3A2E}" status="resolved" created="2024-09-27T05:34:23.034">
    <pc:sldMkLst xmlns:pc="http://schemas.microsoft.com/office/powerpoint/2013/main/command">
      <pc:docMk/>
      <pc:sldMk cId="1276077085" sldId="2147483436"/>
    </pc:sldMkLst>
    <p188:txBody>
      <a:bodyPr/>
      <a:lstStyle/>
      <a:p>
        <a:r>
          <a:rPr lang="en-AE"/>
          <a:t>I think #18 and this one #20 are duplicates too. Please choose between them [@Bob], [@Rabia]</a:t>
        </a:r>
      </a:p>
    </p188:txBody>
    <p188:extLst>
      <p:ext xmlns:p="http://schemas.openxmlformats.org/presentationml/2006/main" uri="{57CB4572-C831-44C2-8A1C-0ADB6CCDFE69}">
        <p223:reactions xmlns:p223="http://schemas.microsoft.com/office/powerpoint/2022/03/main">
          <p223:rxn type="👍">
            <p223:instance time="2024-10-21T17:21:10.292" authorId="{8E57EA2A-E006-1F16-3C3A-C95E569DA984}"/>
          </p223:rxn>
        </p223:reaction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3FDBA-C8A3-4EB5-BCF6-8F9E55548CE9}" type="datetimeFigureOut">
              <a:rPr lang="en-US" smtClean="0"/>
              <a:t>4/9/2025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C191A-09E7-4A6E-B0D6-B2651D702035}" type="slidenum">
              <a:rPr lang="en-US" smtClean="0"/>
              <a:t>‹#›</a:t>
            </a:fld>
            <a:endParaRPr lang="en-US"/>
          </a:p>
        </p:txBody>
      </p:sp>
    </p:spTree>
    <p:extLst>
      <p:ext uri="{BB962C8B-B14F-4D97-AF65-F5344CB8AC3E}">
        <p14:creationId xmlns:p14="http://schemas.microsoft.com/office/powerpoint/2010/main" val="24049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4/9/2025 12:40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4AF4E9-AAF4-E74C-F328-48CADD7EB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0FB214-CF7F-BD02-1A16-523B5CB60B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7733B0-0034-EA9B-A729-B3BB51312C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62867D1F-00BE-13D8-B75D-DEAF302847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37960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1C191A-09E7-4A6E-B0D6-B2651D702035}" type="slidenum">
              <a:rPr lang="en-US" smtClean="0"/>
              <a:t>11</a:t>
            </a:fld>
            <a:endParaRPr lang="en-US"/>
          </a:p>
        </p:txBody>
      </p:sp>
    </p:spTree>
    <p:extLst>
      <p:ext uri="{BB962C8B-B14F-4D97-AF65-F5344CB8AC3E}">
        <p14:creationId xmlns:p14="http://schemas.microsoft.com/office/powerpoint/2010/main" val="387790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6104D-BBDB-2E22-7E9B-A0DC942B63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C4D8D-C4A3-FBA1-A3C3-84C8CE193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56D9E-D3E5-3FBF-811B-2DB6C0C2A1C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D80D879-6926-520C-172E-7B55B99B62B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18B028E-3741-6FB7-683B-2F687E2E6C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A4E8EC0-C391-9B84-0B21-FE796C98BE82}"/>
              </a:ext>
            </a:extLst>
          </p:cNvPr>
          <p:cNvSpPr>
            <a:spLocks noGrp="1"/>
          </p:cNvSpPr>
          <p:nvPr>
            <p:ph type="dt" idx="1"/>
          </p:nvPr>
        </p:nvSpPr>
        <p:spPr/>
        <p:txBody>
          <a:bodyPr/>
          <a:lstStyle/>
          <a:p>
            <a:fld id="{386CE63F-9E7F-4C04-9D0D-FCA25A8E9E86}" type="datetime8">
              <a:rPr lang="en-US" smtClean="0"/>
              <a:t>4/9/2025 12:40 PM</a:t>
            </a:fld>
            <a:endParaRPr lang="en-US"/>
          </a:p>
        </p:txBody>
      </p:sp>
      <p:sp>
        <p:nvSpPr>
          <p:cNvPr id="7" name="Slide Number Placeholder 6">
            <a:extLst>
              <a:ext uri="{FF2B5EF4-FFF2-40B4-BE49-F238E27FC236}">
                <a16:creationId xmlns:a16="http://schemas.microsoft.com/office/drawing/2014/main" id="{3104393F-BB5F-3DC9-D6A2-3FC1088FF36E}"/>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25178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4/9/2025 12:40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00034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B733-CF8A-5680-7558-33D96A95D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0AA43-F33E-5114-223F-0741DEB69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398B2-0AFB-4928-15A8-68FF3721D4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251AF9B8-8412-D105-7438-C4C20AB973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9236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12BAE-FBE9-069E-7E67-13F315E9A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756B7-7E3E-9A70-8A94-2BD5F17D7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E4495-91DF-14CF-8D4A-20F65658C43C}"/>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a:extLst>
              <a:ext uri="{FF2B5EF4-FFF2-40B4-BE49-F238E27FC236}">
                <a16:creationId xmlns:a16="http://schemas.microsoft.com/office/drawing/2014/main" id="{75C61D7A-4815-8CFF-8F2A-B5230991771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64A61EA-1799-6979-AF93-5483F2D89A9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F56FC33-6351-2143-1DDE-B7FB95283E4A}"/>
              </a:ext>
            </a:extLst>
          </p:cNvPr>
          <p:cNvSpPr>
            <a:spLocks noGrp="1"/>
          </p:cNvSpPr>
          <p:nvPr>
            <p:ph type="dt" idx="1"/>
          </p:nvPr>
        </p:nvSpPr>
        <p:spPr/>
        <p:txBody>
          <a:bodyPr/>
          <a:lstStyle/>
          <a:p>
            <a:fld id="{386CE63F-9E7F-4C04-9D0D-FCA25A8E9E86}" type="datetime8">
              <a:rPr lang="en-US" smtClean="0"/>
              <a:t>4/9/2025 12:40 PM</a:t>
            </a:fld>
            <a:endParaRPr lang="en-US"/>
          </a:p>
        </p:txBody>
      </p:sp>
      <p:sp>
        <p:nvSpPr>
          <p:cNvPr id="7" name="Slide Number Placeholder 6">
            <a:extLst>
              <a:ext uri="{FF2B5EF4-FFF2-40B4-BE49-F238E27FC236}">
                <a16:creationId xmlns:a16="http://schemas.microsoft.com/office/drawing/2014/main" id="{6BA1C625-66E3-FFE6-8075-3591D01A1732}"/>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69145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F1C191A-09E7-4A6E-B0D6-B2651D702035}" type="slidenum">
              <a:rPr lang="en-US" smtClean="0"/>
              <a:t>16</a:t>
            </a:fld>
            <a:endParaRPr lang="en-US"/>
          </a:p>
        </p:txBody>
      </p:sp>
    </p:spTree>
    <p:extLst>
      <p:ext uri="{BB962C8B-B14F-4D97-AF65-F5344CB8AC3E}">
        <p14:creationId xmlns:p14="http://schemas.microsoft.com/office/powerpoint/2010/main" val="2779667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4/9/2025 12:40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518857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4/9/2025 12:40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03152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4E9E-38A3-AC46-8DC2-222163704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EC2F5-8788-718E-9A97-42EE97A85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0C463-F064-05DE-54D1-42D7541D42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7BD0C8-6A8F-B507-BC68-BCD050BEE4C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96402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513FB-5B4C-7FC3-556D-71604F7C5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4AFFF5-752C-A1F3-A421-958AACB2E8EA}"/>
              </a:ext>
            </a:extLst>
          </p:cNvPr>
          <p:cNvSpPr>
            <a:spLocks noGrp="1" noRot="1" noChangeAspect="1"/>
          </p:cNvSpPr>
          <p:nvPr>
            <p:ph type="sldImg"/>
          </p:nvPr>
        </p:nvSpPr>
        <p:spPr>
          <a:xfrm>
            <a:off x="808038" y="1219200"/>
            <a:ext cx="5854700" cy="3292475"/>
          </a:xfrm>
        </p:spPr>
      </p:sp>
      <p:sp>
        <p:nvSpPr>
          <p:cNvPr id="3" name="Notes Placeholder 2">
            <a:extLst>
              <a:ext uri="{FF2B5EF4-FFF2-40B4-BE49-F238E27FC236}">
                <a16:creationId xmlns:a16="http://schemas.microsoft.com/office/drawing/2014/main" id="{45B93239-08AC-CD04-5BBD-56D1D45E4BB1}"/>
              </a:ext>
            </a:extLst>
          </p:cNvPr>
          <p:cNvSpPr>
            <a:spLocks noGrp="1"/>
          </p:cNvSpPr>
          <p:nvPr>
            <p:ph type="body" idx="1"/>
          </p:nvPr>
        </p:nvSpPr>
        <p:spPr/>
        <p:txBody>
          <a:bodyPr/>
          <a:lstStyle/>
          <a:p>
            <a:pPr>
              <a:spcAft>
                <a:spcPts val="0"/>
              </a:spcAft>
            </a:pPr>
            <a:endParaRPr lang="en-US" sz="1900"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D4839CD8-64DC-E28B-01D3-82631ABBE5F0}"/>
              </a:ext>
            </a:extLst>
          </p:cNvPr>
          <p:cNvSpPr>
            <a:spLocks noGrp="1"/>
          </p:cNvSpPr>
          <p:nvPr>
            <p:ph type="sldNum" sz="quarter" idx="5"/>
          </p:nvPr>
        </p:nvSpPr>
        <p:spPr/>
        <p:txBody>
          <a:bodyPr/>
          <a:lstStyle/>
          <a:p>
            <a:pPr marL="0" marR="0" lvl="0" indent="0" algn="r" defTabSz="984204"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204" rtl="0" eaLnBrk="1" fontAlgn="auto" latinLnBrk="0" hangingPunct="1">
                <a:lnSpc>
                  <a:spcPct val="100000"/>
                </a:lnSpc>
                <a:spcBef>
                  <a:spcPts val="0"/>
                </a:spcBef>
                <a:spcAft>
                  <a:spcPts val="0"/>
                </a:spcAft>
                <a:buClrTx/>
                <a:buSzTx/>
                <a:buFontTx/>
                <a:buNone/>
                <a:tabLst/>
                <a:defRPr/>
              </a:pPr>
              <a:t>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351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9349C-AD98-E3CC-ED22-E921C6CC1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F98B72-7220-3F4D-6B43-F1796F5ACE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DC558-AF6C-7604-781D-F3BB0E3C1D82}"/>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dirty="0">
              <a:effectLst/>
              <a:latin typeface="Aptos" panose="020B000402020202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8EC8E68-B06A-A446-22DE-3D99F5CB78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4790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7A4A14-BED5-4093-A366-2B32FC7F81B6}" type="slidenum">
              <a:rPr lang="en-US" smtClean="0"/>
              <a:t>21</a:t>
            </a:fld>
            <a:endParaRPr lang="en-US"/>
          </a:p>
        </p:txBody>
      </p:sp>
    </p:spTree>
    <p:extLst>
      <p:ext uri="{BB962C8B-B14F-4D97-AF65-F5344CB8AC3E}">
        <p14:creationId xmlns:p14="http://schemas.microsoft.com/office/powerpoint/2010/main" val="2944497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161616"/>
              </a:solidFill>
              <a:effectLst/>
              <a:latin typeface="Arial" panose="020B060402020202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4/9/2025 12:40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97966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1C191A-09E7-4A6E-B0D6-B2651D702035}" type="slidenum">
              <a:rPr lang="en-US" smtClean="0"/>
              <a:t>24</a:t>
            </a:fld>
            <a:endParaRPr lang="en-US"/>
          </a:p>
        </p:txBody>
      </p:sp>
    </p:spTree>
    <p:extLst>
      <p:ext uri="{BB962C8B-B14F-4D97-AF65-F5344CB8AC3E}">
        <p14:creationId xmlns:p14="http://schemas.microsoft.com/office/powerpoint/2010/main" val="18471574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81254-59E5-44B1-DD80-2FE7683C69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B6F10-CBE8-C230-51F4-048C9F625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BB577-2EFF-3C8E-1B26-A50F97A4420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A482E70D-6EEA-C9D0-B744-9CE9E485C2AC}"/>
              </a:ext>
            </a:extLst>
          </p:cNvPr>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61AF93E-1B8E-6DBB-92DD-FAB5D17D850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F081ECE-EB98-739A-E1BD-DA94118481F5}"/>
              </a:ext>
            </a:extLst>
          </p:cNvPr>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4/9/2025 12:40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D53F889-9573-50D2-5705-4220E9D19C0F}"/>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710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A31CA-422C-287F-68BC-5525F96AE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462FDB-483C-0664-E4BC-7C3DE7DF30AF}"/>
              </a:ext>
            </a:extLst>
          </p:cNvPr>
          <p:cNvSpPr>
            <a:spLocks noGrp="1" noRot="1" noChangeAspect="1"/>
          </p:cNvSpPr>
          <p:nvPr>
            <p:ph type="sldImg"/>
          </p:nvPr>
        </p:nvSpPr>
        <p:spPr>
          <a:xfrm>
            <a:off x="808038" y="1219200"/>
            <a:ext cx="5854700" cy="3292475"/>
          </a:xfrm>
        </p:spPr>
      </p:sp>
      <p:sp>
        <p:nvSpPr>
          <p:cNvPr id="3" name="Notes Placeholder 2">
            <a:extLst>
              <a:ext uri="{FF2B5EF4-FFF2-40B4-BE49-F238E27FC236}">
                <a16:creationId xmlns:a16="http://schemas.microsoft.com/office/drawing/2014/main" id="{A88007BF-0F4B-D1FC-04E9-99FE0A0096AB}"/>
              </a:ext>
            </a:extLst>
          </p:cNvPr>
          <p:cNvSpPr>
            <a:spLocks noGrp="1"/>
          </p:cNvSpPr>
          <p:nvPr>
            <p:ph type="body" idx="1"/>
          </p:nvPr>
        </p:nvSpPr>
        <p:spPr/>
        <p:txBody>
          <a:bodyPr/>
          <a:lstStyle/>
          <a:p>
            <a:pPr algn="l" rtl="0" fontAlgn="base"/>
            <a:endParaRPr lang="en-US" sz="1900"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923E35D2-8FF3-FDCC-017B-4630E2FB55D0}"/>
              </a:ext>
            </a:extLst>
          </p:cNvPr>
          <p:cNvSpPr>
            <a:spLocks noGrp="1"/>
          </p:cNvSpPr>
          <p:nvPr>
            <p:ph type="sldNum" sz="quarter" idx="5"/>
          </p:nvPr>
        </p:nvSpPr>
        <p:spPr/>
        <p:txBody>
          <a:bodyPr/>
          <a:lstStyle/>
          <a:p>
            <a:pPr marL="0" marR="0" lvl="0" indent="0" algn="r" defTabSz="984204"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204"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927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1C191A-09E7-4A6E-B0D6-B2651D702035}" type="slidenum">
              <a:rPr lang="en-US" smtClean="0"/>
              <a:t>4</a:t>
            </a:fld>
            <a:endParaRPr lang="en-US"/>
          </a:p>
        </p:txBody>
      </p:sp>
    </p:spTree>
    <p:extLst>
      <p:ext uri="{BB962C8B-B14F-4D97-AF65-F5344CB8AC3E}">
        <p14:creationId xmlns:p14="http://schemas.microsoft.com/office/powerpoint/2010/main" val="4000430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04873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3FA18-E77F-D72D-9CDE-0A5E18100D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DC0DA-6828-742F-2FE2-36CC4E011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03DCA-BF22-FF75-EA11-9E26F121080D}"/>
              </a:ext>
            </a:extLst>
          </p:cNvPr>
          <p:cNvSpPr>
            <a:spLocks noGrp="1"/>
          </p:cNvSpPr>
          <p:nvPr>
            <p:ph type="body" idx="1"/>
          </p:nvPr>
        </p:nvSpPr>
        <p:spPr/>
        <p:txBody>
          <a:bodyPr/>
          <a:lstStyle/>
          <a:p>
            <a:endParaRPr lang="en-US" b="1" dirty="0"/>
          </a:p>
        </p:txBody>
      </p:sp>
      <p:sp>
        <p:nvSpPr>
          <p:cNvPr id="4" name="Header Placeholder 3">
            <a:extLst>
              <a:ext uri="{FF2B5EF4-FFF2-40B4-BE49-F238E27FC236}">
                <a16:creationId xmlns:a16="http://schemas.microsoft.com/office/drawing/2014/main" id="{ED85A90E-B848-6463-C2F0-5FB855F544B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74575C-4DBF-8E84-3D76-D804FE87B34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A1849A-4C5E-33C4-42E2-755210F0294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4/9/2025 12:40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4C0B1FC-EE8C-946D-E912-69C320A24A1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7132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1784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4C5A8-7870-939F-AEA3-E3BDA47395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C242BB-1606-3694-2C01-C09C4F4866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029B56-D4D9-EEFF-86D2-82BB9E1B28B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63A49F5-43FD-781A-730C-762C7DF5666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942767C-EDFD-B79B-9D37-F16B935485A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5B4F1E8-C961-7ACD-C5BE-023112BBFE80}"/>
              </a:ext>
            </a:extLst>
          </p:cNvPr>
          <p:cNvSpPr>
            <a:spLocks noGrp="1"/>
          </p:cNvSpPr>
          <p:nvPr>
            <p:ph type="dt" idx="1"/>
          </p:nvPr>
        </p:nvSpPr>
        <p:spPr/>
        <p:txBody>
          <a:bodyPr/>
          <a:lstStyle/>
          <a:p>
            <a:fld id="{386CE63F-9E7F-4C04-9D0D-FCA25A8E9E86}" type="datetime8">
              <a:rPr lang="en-US" smtClean="0"/>
              <a:t>4/9/2025 12:40 PM</a:t>
            </a:fld>
            <a:endParaRPr lang="en-US"/>
          </a:p>
        </p:txBody>
      </p:sp>
      <p:sp>
        <p:nvSpPr>
          <p:cNvPr id="7" name="Slide Number Placeholder 6">
            <a:extLst>
              <a:ext uri="{FF2B5EF4-FFF2-40B4-BE49-F238E27FC236}">
                <a16:creationId xmlns:a16="http://schemas.microsoft.com/office/drawing/2014/main" id="{9994C119-8C99-631F-1CDF-A4DA253CA4DF}"/>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207104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45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073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570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45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7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2796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2069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3385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299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406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240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UI Semibold (Headings)"/>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2870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757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869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7653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9995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838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8499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7808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43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077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767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05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1426893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73073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721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73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5598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2709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269302" y="1981350"/>
            <a:ext cx="8964185" cy="999376"/>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Click to edit Master text styles</a:t>
            </a:r>
          </a:p>
        </p:txBody>
      </p:sp>
      <p:sp>
        <p:nvSpPr>
          <p:cNvPr id="3" name="Text Placeholder 2"/>
          <p:cNvSpPr>
            <a:spLocks noGrp="1"/>
          </p:cNvSpPr>
          <p:nvPr>
            <p:ph type="body" sz="quarter" idx="13"/>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1CDDEC8-F494-D138-906F-FEC0EDA398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7788" y="1112907"/>
            <a:ext cx="6957716" cy="6724140"/>
          </a:xfrm>
          <a:prstGeom prst="rect">
            <a:avLst/>
          </a:prstGeom>
        </p:spPr>
      </p:pic>
    </p:spTree>
    <p:extLst>
      <p:ext uri="{BB962C8B-B14F-4D97-AF65-F5344CB8AC3E}">
        <p14:creationId xmlns:p14="http://schemas.microsoft.com/office/powerpoint/2010/main" val="2968296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slid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CED43A-F576-013F-29B9-CEE07A256F07}"/>
              </a:ext>
            </a:extLst>
          </p:cNvPr>
          <p:cNvSpPr/>
          <p:nvPr userDrawn="1"/>
        </p:nvSpPr>
        <p:spPr bwMode="auto">
          <a:xfrm>
            <a:off x="9257415" y="70884"/>
            <a:ext cx="2665228" cy="58124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4956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80273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34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ssion_Tim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8E879043-9FF2-68DD-876E-FAB5945B29D0}"/>
              </a:ext>
            </a:extLst>
          </p:cNvPr>
          <p:cNvSpPr txBox="1">
            <a:spLocks/>
          </p:cNvSpPr>
          <p:nvPr userDrawn="1"/>
        </p:nvSpPr>
        <p:spPr>
          <a:xfrm>
            <a:off x="544289" y="3164205"/>
            <a:ext cx="5551711" cy="369332"/>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sz="2400" b="0" i="1">
                <a:solidFill>
                  <a:schemeClr val="accent1"/>
                </a:solidFill>
              </a:rPr>
              <a:t>We will be kicking things off in…</a:t>
            </a:r>
          </a:p>
        </p:txBody>
      </p:sp>
      <p:sp>
        <p:nvSpPr>
          <p:cNvPr id="8" name="Title 7">
            <a:extLst>
              <a:ext uri="{FF2B5EF4-FFF2-40B4-BE49-F238E27FC236}">
                <a16:creationId xmlns:a16="http://schemas.microsoft.com/office/drawing/2014/main" id="{F2BF8E32-51EF-6739-3A1C-A1D5850D4D6C}"/>
              </a:ext>
            </a:extLst>
          </p:cNvPr>
          <p:cNvSpPr>
            <a:spLocks noGrp="1"/>
          </p:cNvSpPr>
          <p:nvPr>
            <p:ph type="title" hasCustomPrompt="1"/>
          </p:nvPr>
        </p:nvSpPr>
        <p:spPr>
          <a:xfrm>
            <a:off x="588263" y="1204685"/>
            <a:ext cx="5703677" cy="615553"/>
          </a:xfrm>
        </p:spPr>
        <p:txBody>
          <a:bodyPr/>
          <a:lstStyle/>
          <a:p>
            <a:r>
              <a:rPr lang="en-US"/>
              <a:t>Session name</a:t>
            </a:r>
            <a:endParaRPr lang="en-AU"/>
          </a:p>
        </p:txBody>
      </p:sp>
    </p:spTree>
    <p:extLst>
      <p:ext uri="{BB962C8B-B14F-4D97-AF65-F5344CB8AC3E}">
        <p14:creationId xmlns:p14="http://schemas.microsoft.com/office/powerpoint/2010/main" val="3977570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 Title_Generic_Whit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834637" cy="615553"/>
          </a:xfrm>
          <a:noFill/>
        </p:spPr>
        <p:txBody>
          <a:bodyPr wrap="square" lIns="0" tIns="0" rIns="0" bIns="0" rtlCol="0">
            <a:spAutoFit/>
            <a:scene3d>
              <a:camera prst="orthographicFront"/>
              <a:lightRig rig="threePt" dir="t"/>
            </a:scene3d>
          </a:bodyPr>
          <a:lstStyle>
            <a:lvl1pPr>
              <a:defRPr lang="en-US" dirty="0"/>
            </a:lvl1pPr>
          </a:lstStyle>
          <a:p>
            <a:pPr lvl="0"/>
            <a:r>
              <a:rPr lang="en-US"/>
              <a:t>Session name</a:t>
            </a:r>
          </a:p>
        </p:txBody>
      </p:sp>
      <p:sp>
        <p:nvSpPr>
          <p:cNvPr id="5" name="Text Placeholder 4"/>
          <p:cNvSpPr>
            <a:spLocks noGrp="1"/>
          </p:cNvSpPr>
          <p:nvPr>
            <p:ph type="body" sz="quarter" idx="12" hasCustomPrompt="1"/>
          </p:nvPr>
        </p:nvSpPr>
        <p:spPr>
          <a:xfrm>
            <a:off x="582042" y="3962400"/>
            <a:ext cx="4830804"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Generic_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3749" y="2545335"/>
            <a:ext cx="4167887" cy="1231106"/>
          </a:xfrm>
          <a:noFill/>
        </p:spPr>
        <p:txBody>
          <a:bodyPr wrap="square" lIns="0" tIns="0" rIns="0" bIns="0" rtlCol="0">
            <a:spAutoFit/>
            <a:scene3d>
              <a:camera prst="orthographicFront"/>
              <a:lightRig rig="threePt" dir="t"/>
            </a:scene3d>
          </a:bodyPr>
          <a:lstStyle>
            <a:lvl1pPr>
              <a:defRPr lang="en-US" dirty="0"/>
            </a:lvl1pPr>
          </a:lstStyle>
          <a:p>
            <a:pPr lvl="0"/>
            <a:r>
              <a:rPr lang="en-US"/>
              <a:t>Session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6096000" y="0"/>
            <a:ext cx="60948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Generic_Dark">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lang="en-US" sz="4000" b="0"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2221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_Copilot">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a:solidFill>
                  <a:srgbClr val="11A5F7"/>
                </a:solidFill>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48762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_Agend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l="14" r="14"/>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4223655" y="2161387"/>
            <a:ext cx="6998057" cy="3569942"/>
          </a:xfrm>
        </p:spPr>
        <p:txBody>
          <a:bodyPr wrap="square" anchor="t" anchorCtr="0">
            <a:normAutofit/>
          </a:bodyPr>
          <a:lstStyle>
            <a:lvl1pPr marL="457200" indent="-457200">
              <a:spcBef>
                <a:spcPts val="1224"/>
              </a:spcBef>
              <a:buClr>
                <a:schemeClr val="tx2">
                  <a:lumMod val="90000"/>
                  <a:lumOff val="10000"/>
                </a:schemeClr>
              </a:buClr>
              <a:buFont typeface="Wingdings" panose="05000000000000000000" pitchFamily="2" charset="2"/>
              <a:buChar char="§"/>
              <a:defRPr sz="2800" b="0">
                <a:latin typeface="Segoe UI" panose="020B0502040204020203" pitchFamily="34" charset="0"/>
                <a:cs typeface="Segoe UI" panose="020B0502040204020203" pitchFamily="34" charset="0"/>
              </a:defRPr>
            </a:lvl1pPr>
            <a:lvl2pPr marL="598488" indent="-342900">
              <a:buClr>
                <a:schemeClr val="tx2">
                  <a:lumMod val="90000"/>
                  <a:lumOff val="10000"/>
                </a:schemeClr>
              </a:buClr>
              <a:buFont typeface="Wingdings" panose="05000000000000000000" pitchFamily="2" charset="2"/>
              <a:buChar char="§"/>
              <a:defRPr sz="2000" b="0"/>
            </a:lvl2pPr>
            <a:lvl3pPr marL="736600" indent="-285750">
              <a:buClr>
                <a:schemeClr val="tx2">
                  <a:lumMod val="90000"/>
                  <a:lumOff val="10000"/>
                </a:schemeClr>
              </a:buClr>
              <a:buFont typeface="Wingdings" panose="05000000000000000000" pitchFamily="2" charset="2"/>
              <a:buChar char="§"/>
              <a:tabLst/>
              <a:defRPr sz="1600" b="0"/>
            </a:lvl3pPr>
            <a:lvl4pPr marL="938212" indent="-285750">
              <a:buClr>
                <a:schemeClr val="tx2">
                  <a:lumMod val="90000"/>
                  <a:lumOff val="10000"/>
                </a:schemeClr>
              </a:buClr>
              <a:buFont typeface="Wingdings" panose="05000000000000000000" pitchFamily="2" charset="2"/>
              <a:buChar char="§"/>
              <a:defRPr sz="1400" b="0"/>
            </a:lvl4pPr>
            <a:lvl5pPr marL="1139825" indent="-285750">
              <a:buClr>
                <a:schemeClr val="tx2">
                  <a:lumMod val="90000"/>
                  <a:lumOff val="10000"/>
                </a:schemeClr>
              </a:buClr>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2791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Agenda</a:t>
            </a:r>
          </a:p>
        </p:txBody>
      </p:sp>
      <p:sp>
        <p:nvSpPr>
          <p:cNvPr id="13" name="Title 1">
            <a:extLst>
              <a:ext uri="{FF2B5EF4-FFF2-40B4-BE49-F238E27FC236}">
                <a16:creationId xmlns:a16="http://schemas.microsoft.com/office/drawing/2014/main" id="{1B7A1323-40FC-32AD-765F-7F93A6AA6455}"/>
              </a:ext>
            </a:extLst>
          </p:cNvPr>
          <p:cNvSpPr txBox="1">
            <a:spLocks/>
          </p:cNvSpPr>
          <p:nvPr userDrawn="1"/>
        </p:nvSpPr>
        <p:spPr>
          <a:xfrm>
            <a:off x="-3807350" y="4694216"/>
            <a:ext cx="2434337" cy="2462213"/>
          </a:xfrm>
          <a:prstGeom prst="rect">
            <a:avLst/>
          </a:prstGeom>
          <a:noFill/>
        </p:spPr>
        <p:txBody>
          <a:bodyPr wrap="square" lIns="0" tIns="0" rIns="0" bIns="0" rtlCol="0" anchor="b" anchorCtr="0">
            <a:spAutoFit/>
            <a:scene3d>
              <a:camera prst="orthographicFront"/>
              <a:lightRig rig="threePt" dir="t"/>
            </a:scene3d>
          </a:bodyPr>
          <a:lstStyle>
            <a:lvl1pPr algn="l" defTabSz="932742" rtl="0" eaLnBrk="1" latinLnBrk="0" hangingPunct="1">
              <a:lnSpc>
                <a:spcPct val="100000"/>
              </a:lnSpc>
              <a:spcBef>
                <a:spcPct val="0"/>
              </a:spcBef>
              <a:buNone/>
              <a:defRPr lang="en-US" sz="4000" b="1" kern="1200" cap="none" spc="50" baseline="0">
                <a:ln>
                  <a:noFill/>
                </a:ln>
                <a:solidFill>
                  <a:schemeClr val="accent1"/>
                </a:solidFill>
                <a:effectLst/>
                <a:latin typeface="+mj-lt"/>
                <a:ea typeface="+mn-ea"/>
                <a:cs typeface="Segoe UI" pitchFamily="34" charset="0"/>
              </a:defRPr>
            </a:lvl1pPr>
          </a:lstStyle>
          <a:p>
            <a:r>
              <a:rPr lang="en-AU"/>
              <a:t>Event name or presentation title </a:t>
            </a:r>
          </a:p>
        </p:txBody>
      </p:sp>
      <p:grpSp>
        <p:nvGrpSpPr>
          <p:cNvPr id="18" name="Group 17">
            <a:extLst>
              <a:ext uri="{FF2B5EF4-FFF2-40B4-BE49-F238E27FC236}">
                <a16:creationId xmlns:a16="http://schemas.microsoft.com/office/drawing/2014/main" id="{C992A25B-D48E-AA0C-8CA7-39A1A1E740C8}"/>
              </a:ext>
            </a:extLst>
          </p:cNvPr>
          <p:cNvGrpSpPr/>
          <p:nvPr userDrawn="1"/>
        </p:nvGrpSpPr>
        <p:grpSpPr>
          <a:xfrm>
            <a:off x="527968" y="-266691"/>
            <a:ext cx="3325941" cy="6837383"/>
            <a:chOff x="527968" y="-266691"/>
            <a:chExt cx="3325941" cy="6837383"/>
          </a:xfrm>
        </p:grpSpPr>
        <p:sp>
          <p:nvSpPr>
            <p:cNvPr id="19" name="Freeform: Shape 18">
              <a:extLst>
                <a:ext uri="{FF2B5EF4-FFF2-40B4-BE49-F238E27FC236}">
                  <a16:creationId xmlns:a16="http://schemas.microsoft.com/office/drawing/2014/main" id="{C6718502-112B-68E6-D883-DF16D66D9F85}"/>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1B6078A-CA11-6F7B-9AE1-44AA7B10F3F1}"/>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_Housekeeping">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17" b="17"/>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3172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Housekeeping</a:t>
            </a:r>
          </a:p>
        </p:txBody>
      </p:sp>
      <p:sp>
        <p:nvSpPr>
          <p:cNvPr id="14" name="TextBox 13">
            <a:extLst>
              <a:ext uri="{FF2B5EF4-FFF2-40B4-BE49-F238E27FC236}">
                <a16:creationId xmlns:a16="http://schemas.microsoft.com/office/drawing/2014/main" id="{6B27EF27-51DD-3978-81EE-3D6706ABD39F}"/>
              </a:ext>
            </a:extLst>
          </p:cNvPr>
          <p:cNvSpPr txBox="1"/>
          <p:nvPr userDrawn="1"/>
        </p:nvSpPr>
        <p:spPr>
          <a:xfrm>
            <a:off x="4128101" y="2313148"/>
            <a:ext cx="7280126" cy="3477875"/>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All microphones muted till the Q&amp;A session.</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Feel free to post questions to chat. </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Moderator will unmute those with questions during the Q&amp;A.</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Session is being recorded and a link will be provided at the end of the event.</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Content is intended for internal audiences only.</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Feedback is appreciated and a link will be provided via chat.</a:t>
            </a:r>
          </a:p>
        </p:txBody>
      </p:sp>
      <p:grpSp>
        <p:nvGrpSpPr>
          <p:cNvPr id="24" name="Group 23">
            <a:extLst>
              <a:ext uri="{FF2B5EF4-FFF2-40B4-BE49-F238E27FC236}">
                <a16:creationId xmlns:a16="http://schemas.microsoft.com/office/drawing/2014/main" id="{436C4A70-6F1D-0870-F928-FD31A7F3525B}"/>
              </a:ext>
            </a:extLst>
          </p:cNvPr>
          <p:cNvGrpSpPr/>
          <p:nvPr userDrawn="1"/>
        </p:nvGrpSpPr>
        <p:grpSpPr>
          <a:xfrm>
            <a:off x="527968" y="-261011"/>
            <a:ext cx="3325941" cy="6837383"/>
            <a:chOff x="527968" y="-266691"/>
            <a:chExt cx="3325941" cy="6837383"/>
          </a:xfrm>
        </p:grpSpPr>
        <p:sp>
          <p:nvSpPr>
            <p:cNvPr id="25" name="Freeform: Shape 24">
              <a:extLst>
                <a:ext uri="{FF2B5EF4-FFF2-40B4-BE49-F238E27FC236}">
                  <a16:creationId xmlns:a16="http://schemas.microsoft.com/office/drawing/2014/main" id="{B0A35C29-9DF2-A2F3-F290-92B629756B1E}"/>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50C3B689-9FD7-598B-DFC0-0251C7A09E4C}"/>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18740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0_Q&amp;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descr="Colorful abstract background">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7813" b="7813"/>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5259083" y="1681457"/>
            <a:ext cx="4373879" cy="1354217"/>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lgn="ctr"/>
            <a:r>
              <a:rPr lang="en-AU" sz="8800"/>
              <a:t>Q&amp;A</a:t>
            </a:r>
          </a:p>
        </p:txBody>
      </p:sp>
      <p:grpSp>
        <p:nvGrpSpPr>
          <p:cNvPr id="2" name="Group 1">
            <a:extLst>
              <a:ext uri="{FF2B5EF4-FFF2-40B4-BE49-F238E27FC236}">
                <a16:creationId xmlns:a16="http://schemas.microsoft.com/office/drawing/2014/main" id="{8B4BC959-B4DE-6F5D-51D3-7F95C48D52C5}"/>
              </a:ext>
            </a:extLst>
          </p:cNvPr>
          <p:cNvGrpSpPr/>
          <p:nvPr userDrawn="1"/>
        </p:nvGrpSpPr>
        <p:grpSpPr>
          <a:xfrm>
            <a:off x="527968" y="-249672"/>
            <a:ext cx="3325941" cy="6837383"/>
            <a:chOff x="527968" y="-266691"/>
            <a:chExt cx="3325941" cy="6837383"/>
          </a:xfrm>
        </p:grpSpPr>
        <p:sp>
          <p:nvSpPr>
            <p:cNvPr id="11" name="Freeform: Shape 10">
              <a:extLst>
                <a:ext uri="{FF2B5EF4-FFF2-40B4-BE49-F238E27FC236}">
                  <a16:creationId xmlns:a16="http://schemas.microsoft.com/office/drawing/2014/main" id="{656A1043-E1FB-EFD1-8531-4F0B9B18CC02}"/>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F1AB806-79CF-DEB7-1DB2-68B0DDBDEECA}"/>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6B27EF27-51DD-3978-81EE-3D6706ABD39F}"/>
              </a:ext>
            </a:extLst>
          </p:cNvPr>
          <p:cNvSpPr txBox="1"/>
          <p:nvPr userDrawn="1"/>
        </p:nvSpPr>
        <p:spPr>
          <a:xfrm>
            <a:off x="4391350" y="3169020"/>
            <a:ext cx="6109345" cy="1446550"/>
          </a:xfrm>
          <a:prstGeom prst="rect">
            <a:avLst/>
          </a:prstGeom>
          <a:noFill/>
        </p:spPr>
        <p:txBody>
          <a:bodyPr wrap="square">
            <a:spAutoFit/>
          </a:bodyPr>
          <a:lstStyle/>
          <a:p>
            <a:pPr marL="0" marR="0" lvl="0" indent="0" algn="ctr"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None/>
              <a:tabLst/>
              <a:defRPr/>
            </a:pPr>
            <a:r>
              <a:rPr kumimoji="0" lang="en-AU" sz="44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Please raise your hand to ask a question</a:t>
            </a:r>
          </a:p>
        </p:txBody>
      </p:sp>
    </p:spTree>
    <p:extLst>
      <p:ext uri="{BB962C8B-B14F-4D97-AF65-F5344CB8AC3E}">
        <p14:creationId xmlns:p14="http://schemas.microsoft.com/office/powerpoint/2010/main" val="369070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Presenter_3">
    <p:spTree>
      <p:nvGrpSpPr>
        <p:cNvPr id="1" name=""/>
        <p:cNvGrpSpPr/>
        <p:nvPr/>
      </p:nvGrpSpPr>
      <p:grpSpPr>
        <a:xfrm>
          <a:off x="0" y="0"/>
          <a:ext cx="0" cy="0"/>
          <a:chOff x="0" y="0"/>
          <a:chExt cx="0" cy="0"/>
        </a:xfrm>
      </p:grpSpPr>
      <p:pic>
        <p:nvPicPr>
          <p:cNvPr id="7" name="Picture 6" descr="Neon background pattern">
            <a:extLst>
              <a:ext uri="{FF2B5EF4-FFF2-40B4-BE49-F238E27FC236}">
                <a16:creationId xmlns:a16="http://schemas.microsoft.com/office/drawing/2014/main" id="{8E6A1B13-E2DE-71BA-FDE8-291EF40E59AE}"/>
              </a:ext>
            </a:extLst>
          </p:cNvPr>
          <p:cNvPicPr>
            <a:picLocks noChangeAspect="1"/>
          </p:cNvPicPr>
          <p:nvPr userDrawn="1"/>
        </p:nvPicPr>
        <p:blipFill>
          <a:blip r:embed="rId2"/>
          <a:srcRect l="22" r="22"/>
          <a:stretch/>
        </p:blipFill>
        <p:spPr>
          <a:xfrm>
            <a:off x="0" y="0"/>
            <a:ext cx="12211243" cy="6875385"/>
          </a:xfrm>
          <a:prstGeom prst="rect">
            <a:avLst/>
          </a:prstGeom>
        </p:spPr>
      </p:pic>
      <p:sp>
        <p:nvSpPr>
          <p:cNvPr id="38" name="Rectangle: Rounded Corners 37">
            <a:extLst>
              <a:ext uri="{FF2B5EF4-FFF2-40B4-BE49-F238E27FC236}">
                <a16:creationId xmlns:a16="http://schemas.microsoft.com/office/drawing/2014/main" id="{55719ED7-7359-3CDA-0C98-8C6A28CE858A}"/>
              </a:ext>
            </a:extLst>
          </p:cNvPr>
          <p:cNvSpPr/>
          <p:nvPr userDrawn="1"/>
        </p:nvSpPr>
        <p:spPr bwMode="auto">
          <a:xfrm rot="-300000">
            <a:off x="865887" y="708100"/>
            <a:ext cx="10479467" cy="6925063"/>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Title 33">
            <a:extLst>
              <a:ext uri="{FF2B5EF4-FFF2-40B4-BE49-F238E27FC236}">
                <a16:creationId xmlns:a16="http://schemas.microsoft.com/office/drawing/2014/main" id="{352EBA5C-21D1-D891-0DD3-3D8BB6DBD08E}"/>
              </a:ext>
            </a:extLst>
          </p:cNvPr>
          <p:cNvSpPr txBox="1">
            <a:spLocks/>
          </p:cNvSpPr>
          <p:nvPr userDrawn="1"/>
        </p:nvSpPr>
        <p:spPr>
          <a:xfrm rot="21300000">
            <a:off x="1367709" y="1733682"/>
            <a:ext cx="6641948" cy="677108"/>
          </a:xfrm>
          <a:prstGeom prst="rect">
            <a:avLst/>
          </a:prstGeom>
          <a:noFill/>
        </p:spPr>
        <p:txBody>
          <a:bodyPr wrap="square" lIns="0" tIns="0" rIns="0" bIns="0" rtlCol="0">
            <a:spAutoFit/>
            <a:scene3d>
              <a:camera prst="orthographicFront"/>
              <a:lightRig rig="threePt" dir="t"/>
            </a:scene3d>
          </a:bodyPr>
          <a:lstStyle>
            <a:lvl1pPr algn="l" defTabSz="932742" rtl="0" eaLnBrk="1" latinLnBrk="0" hangingPunct="1">
              <a:lnSpc>
                <a:spcPct val="100000"/>
              </a:lnSpc>
              <a:spcBef>
                <a:spcPct val="0"/>
              </a:spcBef>
              <a:buNone/>
              <a:defRPr lang="en-US" sz="4400" b="1" kern="1200"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a:lstStyle>
          <a:p>
            <a:r>
              <a:rPr lang="en-AU"/>
              <a:t>Thanks for attending!</a:t>
            </a:r>
          </a:p>
        </p:txBody>
      </p:sp>
      <p:sp>
        <p:nvSpPr>
          <p:cNvPr id="14" name="TextBox 13">
            <a:extLst>
              <a:ext uri="{FF2B5EF4-FFF2-40B4-BE49-F238E27FC236}">
                <a16:creationId xmlns:a16="http://schemas.microsoft.com/office/drawing/2014/main" id="{9F0CC2A0-8080-E47D-A91A-696C8CE8CCC9}"/>
              </a:ext>
            </a:extLst>
          </p:cNvPr>
          <p:cNvSpPr txBox="1"/>
          <p:nvPr userDrawn="1"/>
        </p:nvSpPr>
        <p:spPr>
          <a:xfrm rot="-300000">
            <a:off x="1739476" y="4103397"/>
            <a:ext cx="5557054" cy="861774"/>
          </a:xfrm>
          <a:prstGeom prst="rect">
            <a:avLst/>
          </a:prstGeom>
        </p:spPr>
        <p:txBody>
          <a:bodyPr vert="horz" wrap="square" lIns="0" tIns="0" rIns="0" bIns="0" rtlCol="0">
            <a:spAutoFit/>
          </a:bodyPr>
          <a:lstStyle>
            <a:lvl1pPr marR="0" lvl="0" indent="0" defTabSz="932742" fontAlgn="auto">
              <a:lnSpc>
                <a:spcPct val="100000"/>
              </a:lnSpc>
              <a:spcBef>
                <a:spcPct val="20000"/>
              </a:spcBef>
              <a:spcAft>
                <a:spcPts val="0"/>
              </a:spcAft>
              <a:buClrTx/>
              <a:buSzPct val="90000"/>
              <a:buFont typeface="Wingdings" panose="05000000000000000000" pitchFamily="2" charset="2"/>
              <a:buNone/>
              <a:tabLst/>
              <a:defRPr sz="2800" b="0" spc="0" baseline="0">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t>Let us know what you </a:t>
            </a:r>
            <a:br>
              <a:rPr lang="en-US"/>
            </a:br>
            <a:r>
              <a:rPr lang="en-US"/>
              <a:t>thought of this session:</a:t>
            </a:r>
            <a:endParaRPr lang="en-AU"/>
          </a:p>
        </p:txBody>
      </p:sp>
      <p:sp>
        <p:nvSpPr>
          <p:cNvPr id="16" name="Freeform: Shape 15">
            <a:extLst>
              <a:ext uri="{FF2B5EF4-FFF2-40B4-BE49-F238E27FC236}">
                <a16:creationId xmlns:a16="http://schemas.microsoft.com/office/drawing/2014/main" id="{2DFA179D-2886-03DB-0876-F5202020D47A}"/>
              </a:ext>
            </a:extLst>
          </p:cNvPr>
          <p:cNvSpPr/>
          <p:nvPr userDrawn="1"/>
        </p:nvSpPr>
        <p:spPr bwMode="auto">
          <a:xfrm rot="21300000">
            <a:off x="8700896" y="913104"/>
            <a:ext cx="1654930" cy="2144936"/>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4738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01B8D-3592-964F-4E52-E45AC827D591}"/>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1782B3BF-88B3-EB4B-A1EE-255E16386333}"/>
              </a:ext>
            </a:extLst>
          </p:cNvPr>
          <p:cNvSpPr/>
          <p:nvPr userDrawn="1"/>
        </p:nvSpPr>
        <p:spPr bwMode="auto">
          <a:xfrm>
            <a:off x="0" y="0"/>
            <a:ext cx="12192000" cy="1524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2" y="457200"/>
            <a:ext cx="10879837" cy="61555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4436E085-E5B2-A8FC-FE9B-A023AF491015}"/>
              </a:ext>
            </a:extLst>
          </p:cNvPr>
          <p:cNvSpPr>
            <a:spLocks noGrp="1"/>
          </p:cNvSpPr>
          <p:nvPr>
            <p:ph type="ftr" sz="quarter" idx="10"/>
          </p:nvPr>
        </p:nvSpPr>
        <p:spPr/>
        <p:txBody>
          <a:bodyPr/>
          <a:lstStyle/>
          <a:p>
            <a:endParaRPr lang="en-AU"/>
          </a:p>
        </p:txBody>
      </p:sp>
      <p:sp>
        <p:nvSpPr>
          <p:cNvPr id="6" name="Slide Number Placeholder 5">
            <a:extLst>
              <a:ext uri="{FF2B5EF4-FFF2-40B4-BE49-F238E27FC236}">
                <a16:creationId xmlns:a16="http://schemas.microsoft.com/office/drawing/2014/main" id="{B26AF2ED-1F82-B353-E381-54C2BC982082}"/>
              </a:ext>
            </a:extLst>
          </p:cNvPr>
          <p:cNvSpPr>
            <a:spLocks noGrp="1"/>
          </p:cNvSpPr>
          <p:nvPr>
            <p:ph type="sldNum" sz="quarter" idx="11"/>
          </p:nvPr>
        </p:nvSpPr>
        <p:spPr/>
        <p:txBody>
          <a:bodyPr/>
          <a:lstStyle/>
          <a:p>
            <a:fld id="{E0403A97-75E0-4C92-8510-87802C6F8274}" type="slidenum">
              <a:rPr lang="en-AU" smtClean="0"/>
              <a:pPr/>
              <a:t>‹#›</a:t>
            </a:fld>
            <a:endParaRPr lang="en-AU"/>
          </a:p>
        </p:txBody>
      </p:sp>
      <p:sp>
        <p:nvSpPr>
          <p:cNvPr id="11" name="Content Placeholder 3">
            <a:extLst>
              <a:ext uri="{FF2B5EF4-FFF2-40B4-BE49-F238E27FC236}">
                <a16:creationId xmlns:a16="http://schemas.microsoft.com/office/drawing/2014/main" id="{B491F7C0-196C-A427-ECCA-430AFE974C3B}"/>
              </a:ext>
            </a:extLst>
          </p:cNvPr>
          <p:cNvSpPr>
            <a:spLocks noGrp="1"/>
          </p:cNvSpPr>
          <p:nvPr>
            <p:ph sz="quarter" idx="12"/>
          </p:nvPr>
        </p:nvSpPr>
        <p:spPr>
          <a:xfrm>
            <a:off x="584200" y="1729896"/>
            <a:ext cx="11018838" cy="45391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821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97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DBE8C90-D7E5-E5BD-2167-E2AD02978A4F}"/>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491FF2D3-68BD-FF79-3719-C2433BBB70DA}"/>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Gre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DB1E4D28-E7A5-87C5-94AD-3CFEC1962A82}"/>
              </a:ext>
            </a:extLst>
          </p:cNvPr>
          <p:cNvSpPr/>
          <p:nvPr userDrawn="1"/>
        </p:nvSpPr>
        <p:spPr bwMode="auto">
          <a:xfrm>
            <a:off x="0" y="0"/>
            <a:ext cx="12192000" cy="762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96006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mall title - Blu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lang="en-US" sz="240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lvl1pPr>
              <a:defRPr lang="en-AU" sz="105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a:xfrm>
            <a:off x="9156047" y="6346571"/>
            <a:ext cx="2743200" cy="226216"/>
          </a:xfrm>
          <a:noFill/>
        </p:spPr>
        <p:txBody>
          <a:bodyPr wrap="square" lIns="0" tIns="64008" rIns="0" bIns="0" rtlCol="0">
            <a:spAutoFit/>
            <a:scene3d>
              <a:camera prst="orthographicFront"/>
              <a:lightRig rig="threePt" dir="t"/>
            </a:scene3d>
          </a:bodyPr>
          <a:lstStyle>
            <a:lvl1pPr algn="r">
              <a:defRPr lang="en-AU" sz="1050" b="1" smtClean="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defTabSz="932742">
              <a:spcBef>
                <a:spcPct val="0"/>
              </a:spcBef>
            </a:pPr>
            <a:fld id="{E0403A97-75E0-4C92-8510-87802C6F8274}" type="slidenum">
              <a:rPr lang="en-AU" smtClean="0"/>
              <a:pPr defTabSz="932742">
                <a:spcBef>
                  <a:spcPct val="0"/>
                </a:spcBef>
              </a:pPr>
              <a:t>‹#›</a:t>
            </a:fld>
            <a:endParaRPr lang="en-AU"/>
          </a:p>
        </p:txBody>
      </p:sp>
    </p:spTree>
    <p:extLst>
      <p:ext uri="{BB962C8B-B14F-4D97-AF65-F5344CB8AC3E}">
        <p14:creationId xmlns:p14="http://schemas.microsoft.com/office/powerpoint/2010/main" val="3942852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751892"/>
            <a:ext cx="5507736" cy="1354217"/>
          </a:xfrm>
        </p:spPr>
        <p:txBody>
          <a:bodyPr wrap="square" anchor="ctr">
            <a:spAutoFit/>
          </a:bodyPr>
          <a:lstStyle>
            <a:lvl1pPr>
              <a:defRPr sz="4400"/>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273C616E-9B45-3ADD-223B-2D3F75F1B034}"/>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header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04378" y="2751891"/>
            <a:ext cx="5725452" cy="1354217"/>
          </a:xfrm>
        </p:spPr>
        <p:txBody>
          <a:bodyPr/>
          <a:lstStyle>
            <a:lvl1pPr>
              <a:defRPr sz="440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9BD90D4-DF1C-F360-A292-1FF9D0CE4AD7}"/>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2528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624096"/>
            <a:ext cx="11018520" cy="677108"/>
          </a:xfrm>
        </p:spPr>
        <p:txBody>
          <a:bodyPr anchor="ctr"/>
          <a:lstStyle>
            <a:lvl1pPr algn="ctr">
              <a:defRPr sz="44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5157216"/>
          </a:xfrm>
          <a:blipFill>
            <a:blip r:embed="rId2"/>
            <a:srcRect/>
            <a:stretch>
              <a:fillRect l="-6250" r="-6250"/>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A8F2AC-E2C2-4594-0EDE-01ED0D4E96A7}"/>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35509"/>
            <a:ext cx="11018520" cy="615553"/>
          </a:xfrm>
          <a:noFill/>
        </p:spPr>
        <p:txBody>
          <a:bodyPr wrap="square" lIns="0" tIns="0" rIns="0" bIns="0" rtlCol="0">
            <a:spAutoFit/>
            <a:scene3d>
              <a:camera prst="orthographicFront"/>
              <a:lightRig rig="threePt" dir="t"/>
            </a:scene3d>
          </a:bodyPr>
          <a:lstStyle>
            <a:lvl1pPr algn="ctr">
              <a:defRPr lang="en-US" dirty="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60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chemeClr val="accent2"/>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 Gre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Only">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39515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53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17458"/>
          </a:xfrm>
          <a:prstGeom prst="rect">
            <a:avLst/>
          </a:prstGeom>
        </p:spPr>
        <p:txBody>
          <a:bodyPr lIns="0" tIns="91440" rIns="0" bIns="91440"/>
          <a:lstStyle>
            <a:lvl1pPr marL="144884" indent="-144884">
              <a:lnSpc>
                <a:spcPct val="100000"/>
              </a:lnSpc>
              <a:spcBef>
                <a:spcPts val="326"/>
              </a:spcBef>
              <a:spcAft>
                <a:spcPts val="326"/>
              </a:spcAft>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b="0" i="0">
                <a:latin typeface="Segoe UI Variable Display Semilight" pitchFamily="2"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b="0" i="0">
                <a:latin typeface="Segoe UI Variable Display Semilight" pitchFamily="2"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b="0" i="0">
                <a:latin typeface="Segoe UI Variable Display Semilight" pitchFamily="2"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1"/>
            <a:ext cx="11108084" cy="335156"/>
          </a:xfrm>
          <a:prstGeom prst="rect">
            <a:avLst/>
          </a:prstGeom>
        </p:spPr>
        <p:txBody>
          <a:bodyPr lIns="0" tIns="91440" rIns="0" bIns="91440"/>
          <a:lstStyle>
            <a:lvl1pPr marL="0" indent="0">
              <a:lnSpc>
                <a:spcPct val="100000"/>
              </a:lnSpc>
              <a:spcBef>
                <a:spcPts val="326"/>
              </a:spcBef>
              <a:spcAft>
                <a:spcPts val="326"/>
              </a:spcAft>
              <a:buNone/>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a:latin typeface="Segoe UI Semilight" panose="020B0402040204020203" pitchFamily="34"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a:latin typeface="Segoe UI Semilight" panose="020B0402040204020203" pitchFamily="34"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a:latin typeface="Segoe UI Semilight" panose="020B0402040204020203" pitchFamily="34"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70"/>
            <a:ext cx="11109960" cy="175561"/>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785171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355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558247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5238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881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725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6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2547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image" Target="../media/image25.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image" Target="../media/image24.emf"/><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theme" Target="../theme/theme2.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4194274"/>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706"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7" r:id="rId14"/>
    <p:sldLayoutId id="2147483714" r:id="rId15"/>
    <p:sldLayoutId id="2147483716" r:id="rId16"/>
    <p:sldLayoutId id="2147483688" r:id="rId17"/>
    <p:sldLayoutId id="2147483689" r:id="rId18"/>
    <p:sldLayoutId id="2147483690" r:id="rId19"/>
    <p:sldLayoutId id="2147483691" r:id="rId20"/>
    <p:sldLayoutId id="2147483694" r:id="rId21"/>
    <p:sldLayoutId id="2147483695" r:id="rId22"/>
    <p:sldLayoutId id="2147483696" r:id="rId23"/>
    <p:sldLayoutId id="2147483697" r:id="rId24"/>
    <p:sldLayoutId id="2147483698" r:id="rId25"/>
    <p:sldLayoutId id="2147483700" r:id="rId26"/>
    <p:sldLayoutId id="2147483701" r:id="rId27"/>
    <p:sldLayoutId id="2147483703" r:id="rId28"/>
    <p:sldLayoutId id="2147483704" r:id="rId29"/>
    <p:sldLayoutId id="2147483708" r:id="rId30"/>
    <p:sldLayoutId id="2147483709" r:id="rId31"/>
    <p:sldLayoutId id="2147483710" r:id="rId32"/>
    <p:sldLayoutId id="2147483711" r:id="rId33"/>
    <p:sldLayoutId id="2147483712" r:id="rId34"/>
    <p:sldLayoutId id="2147483717" r:id="rId35"/>
    <p:sldLayoutId id="2147483719" r:id="rId36"/>
    <p:sldLayoutId id="2147483720" r:id="rId37"/>
    <p:sldLayoutId id="2147483721" r:id="rId38"/>
    <p:sldLayoutId id="2147485272"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0154590" cy="615553"/>
          </a:xfrm>
          <a:prstGeom prst="rect">
            <a:avLst/>
          </a:prstGeom>
          <a:noFill/>
        </p:spPr>
        <p:txBody>
          <a:bodyPr wrap="square" lIns="0" tIns="0" rIns="0" bIns="0" rtlCol="0">
            <a:spAutoFit/>
            <a:scene3d>
              <a:camera prst="orthographicFront"/>
              <a:lightRig rig="threePt" dir="t"/>
            </a:scene3d>
          </a:bodyPr>
          <a:lstStyle/>
          <a:p>
            <a:pPr marL="0" lvl="0" defTabSz="914367"/>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pic>
        <p:nvPicPr>
          <p:cNvPr id="8" name="Picture 7">
            <a:extLst>
              <a:ext uri="{FF2B5EF4-FFF2-40B4-BE49-F238E27FC236}">
                <a16:creationId xmlns:a16="http://schemas.microsoft.com/office/drawing/2014/main" id="{B9566DB4-492D-F75A-34FD-34271707F6BA}"/>
              </a:ext>
            </a:extLst>
          </p:cNvPr>
          <p:cNvPicPr>
            <a:picLocks noChangeAspect="1"/>
          </p:cNvPicPr>
          <p:nvPr userDrawn="1"/>
        </p:nvPicPr>
        <p:blipFill rotWithShape="1">
          <a:blip r:embed="rId37"/>
          <a:srcRect t="70195" b="1577"/>
          <a:stretch/>
        </p:blipFill>
        <p:spPr>
          <a:xfrm rot="5400000">
            <a:off x="-3587400" y="2232323"/>
            <a:ext cx="5663685" cy="1199037"/>
          </a:xfrm>
          <a:prstGeom prst="rect">
            <a:avLst/>
          </a:prstGeom>
        </p:spPr>
      </p:pic>
      <p:sp>
        <p:nvSpPr>
          <p:cNvPr id="69" name="Footer Placeholder 68">
            <a:extLst>
              <a:ext uri="{FF2B5EF4-FFF2-40B4-BE49-F238E27FC236}">
                <a16:creationId xmlns:a16="http://schemas.microsoft.com/office/drawing/2014/main" id="{F555D7FD-B3E4-DFC4-7BF6-E4A8D9F987AD}"/>
              </a:ext>
            </a:extLst>
          </p:cNvPr>
          <p:cNvSpPr>
            <a:spLocks noGrp="1"/>
          </p:cNvSpPr>
          <p:nvPr>
            <p:ph type="ftr" sz="quarter" idx="3"/>
          </p:nvPr>
        </p:nvSpPr>
        <p:spPr>
          <a:xfrm>
            <a:off x="584200" y="6346571"/>
            <a:ext cx="7050314" cy="365125"/>
          </a:xfrm>
          <a:prstGeom prst="rect">
            <a:avLst/>
          </a:prstGeom>
        </p:spPr>
        <p:txBody>
          <a:bodyPr vert="horz" wrap="square" lIns="0" tIns="0" rIns="0" bIns="0" rtlCol="0" anchor="t">
            <a:noAutofit/>
          </a:bodyPr>
          <a:lstStyle>
            <a:lvl1pPr algn="l">
              <a:defRPr lang="en-AU" sz="1050" b="0"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anose="020B0502040204020203" pitchFamily="34" charset="0"/>
              </a:defRPr>
            </a:lvl1pPr>
          </a:lstStyle>
          <a:p>
            <a:endParaRPr lang="en-AU"/>
          </a:p>
        </p:txBody>
      </p:sp>
      <p:sp>
        <p:nvSpPr>
          <p:cNvPr id="70" name="Slide Number Placeholder 69">
            <a:extLst>
              <a:ext uri="{FF2B5EF4-FFF2-40B4-BE49-F238E27FC236}">
                <a16:creationId xmlns:a16="http://schemas.microsoft.com/office/drawing/2014/main" id="{8BD9210A-1CF0-D9B8-E0E6-6600AC2B5275}"/>
              </a:ext>
            </a:extLst>
          </p:cNvPr>
          <p:cNvSpPr>
            <a:spLocks noGrp="1"/>
          </p:cNvSpPr>
          <p:nvPr>
            <p:ph type="sldNum" sz="quarter" idx="4"/>
          </p:nvPr>
        </p:nvSpPr>
        <p:spPr>
          <a:xfrm>
            <a:off x="9156047" y="6346571"/>
            <a:ext cx="2743200" cy="161583"/>
          </a:xfrm>
          <a:prstGeom prst="rect">
            <a:avLst/>
          </a:prstGeom>
          <a:noFill/>
        </p:spPr>
        <p:txBody>
          <a:bodyPr wrap="square" lIns="0" tIns="0" rIns="0" bIns="0" rtlCol="0" anchor="t">
            <a:noAutofit/>
            <a:scene3d>
              <a:camera prst="orthographicFront"/>
              <a:lightRig rig="threePt" dir="t"/>
            </a:scene3d>
          </a:bodyPr>
          <a:lstStyle>
            <a:lvl1pPr algn="r">
              <a:defRPr lang="en-AU" sz="1050" b="0" cap="none" spc="50" baseline="0" smtClean="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anose="020B0502040204020203" pitchFamily="34" charset="0"/>
              </a:defRPr>
            </a:lvl1pPr>
          </a:lstStyle>
          <a:p>
            <a:fld id="{E0403A97-75E0-4C92-8510-87802C6F8274}" type="slidenum">
              <a:rPr lang="en-AU" smtClean="0"/>
              <a:pPr/>
              <a:t>‹#›</a:t>
            </a:fld>
            <a:endParaRPr lang="en-AU"/>
          </a:p>
        </p:txBody>
      </p:sp>
      <p:sp>
        <p:nvSpPr>
          <p:cNvPr id="72" name="TextBox 71">
            <a:extLst>
              <a:ext uri="{FF2B5EF4-FFF2-40B4-BE49-F238E27FC236}">
                <a16:creationId xmlns:a16="http://schemas.microsoft.com/office/drawing/2014/main" id="{FBAC7970-482D-4CB3-2767-3C77C6EFB6D0}"/>
              </a:ext>
            </a:extLst>
          </p:cNvPr>
          <p:cNvSpPr txBox="1"/>
          <p:nvPr userDrawn="1"/>
        </p:nvSpPr>
        <p:spPr>
          <a:xfrm>
            <a:off x="-1239575" y="6231155"/>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n-lt"/>
                <a:cs typeface="Segoe UI" panose="020B0502040204020203" pitchFamily="34" charset="0"/>
              </a:rPr>
              <a:t>Gradient</a:t>
            </a:r>
          </a:p>
        </p:txBody>
      </p:sp>
      <p:sp>
        <p:nvSpPr>
          <p:cNvPr id="34" name="TextBox 33">
            <a:extLst>
              <a:ext uri="{FF2B5EF4-FFF2-40B4-BE49-F238E27FC236}">
                <a16:creationId xmlns:a16="http://schemas.microsoft.com/office/drawing/2014/main" id="{7B8F2F28-E0D4-10BD-20D7-BB0D8072E896}"/>
              </a:ext>
            </a:extLst>
          </p:cNvPr>
          <p:cNvSpPr txBox="1"/>
          <p:nvPr userDrawn="1"/>
        </p:nvSpPr>
        <p:spPr>
          <a:xfrm>
            <a:off x="-1239575" y="6523763"/>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kern="1200" cap="none" spc="50" baseline="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n-lt"/>
                <a:ea typeface="+mn-ea"/>
                <a:cs typeface="Segoe UI" pitchFamily="34" charset="0"/>
              </a:rPr>
              <a:t>Gradient</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49" r:id="rId1"/>
    <p:sldLayoutId id="2147485189" r:id="rId2"/>
    <p:sldLayoutId id="2147485190" r:id="rId3"/>
    <p:sldLayoutId id="2147485258" r:id="rId4"/>
    <p:sldLayoutId id="2147485218" r:id="rId5"/>
    <p:sldLayoutId id="2147485203" r:id="rId6"/>
    <p:sldLayoutId id="2147485240" r:id="rId7"/>
    <p:sldLayoutId id="2147485241" r:id="rId8"/>
    <p:sldLayoutId id="2147485244" r:id="rId9"/>
    <p:sldLayoutId id="2147485233" r:id="rId10"/>
    <p:sldLayoutId id="2147484639" r:id="rId11"/>
    <p:sldLayoutId id="2147484603" r:id="rId12"/>
    <p:sldLayoutId id="2147485247" r:id="rId13"/>
    <p:sldLayoutId id="2147485248" r:id="rId14"/>
    <p:sldLayoutId id="2147484943" r:id="rId15"/>
    <p:sldLayoutId id="2147485246" r:id="rId16"/>
    <p:sldLayoutId id="2147484839" r:id="rId17"/>
    <p:sldLayoutId id="2147484840" r:id="rId18"/>
    <p:sldLayoutId id="2147485199" r:id="rId19"/>
    <p:sldLayoutId id="2147484583" r:id="rId20"/>
    <p:sldLayoutId id="2147484584" r:id="rId21"/>
    <p:sldLayoutId id="2147484671" r:id="rId22"/>
    <p:sldLayoutId id="2147484673" r:id="rId23"/>
    <p:sldLayoutId id="2147484299" r:id="rId24"/>
    <p:sldLayoutId id="2147484922" r:id="rId25"/>
    <p:sldLayoutId id="2147484923" r:id="rId26"/>
    <p:sldLayoutId id="2147484924" r:id="rId27"/>
    <p:sldLayoutId id="2147485259" r:id="rId28"/>
    <p:sldLayoutId id="2147485261" r:id="rId29"/>
    <p:sldLayoutId id="2147485265" r:id="rId30"/>
    <p:sldLayoutId id="2147485266" r:id="rId31"/>
    <p:sldLayoutId id="2147485267" r:id="rId32"/>
    <p:sldLayoutId id="2147485269" r:id="rId33"/>
    <p:sldLayoutId id="2147485270" r:id="rId34"/>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35.xml"/><Relationship Id="rId5" Type="http://schemas.openxmlformats.org/officeDocument/2006/relationships/image" Target="../media/image73.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2" Type="http://schemas.openxmlformats.org/officeDocument/2006/relationships/notesSlide" Target="../notesSlides/notesSlide12.xml"/><Relationship Id="rId1" Type="http://schemas.openxmlformats.org/officeDocument/2006/relationships/slideLayout" Target="../slideLayouts/slideLayout39.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svg"/><Relationship Id="rId4" Type="http://schemas.openxmlformats.org/officeDocument/2006/relationships/image" Target="../media/image75.svg"/><Relationship Id="rId9" Type="http://schemas.openxmlformats.org/officeDocument/2006/relationships/image" Target="../media/image80.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5.sv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77.svg"/><Relationship Id="rId11" Type="http://schemas.openxmlformats.org/officeDocument/2006/relationships/image" Target="../media/image80.png"/><Relationship Id="rId5" Type="http://schemas.openxmlformats.org/officeDocument/2006/relationships/image" Target="../media/image76.png"/><Relationship Id="rId10" Type="http://schemas.openxmlformats.org/officeDocument/2006/relationships/image" Target="../media/image84.svg"/><Relationship Id="rId4" Type="http://schemas.openxmlformats.org/officeDocument/2006/relationships/image" Target="../media/image75.svg"/><Relationship Id="rId9" Type="http://schemas.openxmlformats.org/officeDocument/2006/relationships/image" Target="../media/image8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87.png"/></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50.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2.xml"/><Relationship Id="rId16" Type="http://schemas.openxmlformats.org/officeDocument/2006/relationships/image" Target="../media/image48.png"/><Relationship Id="rId20"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38.svg"/><Relationship Id="rId11" Type="http://schemas.openxmlformats.org/officeDocument/2006/relationships/image" Target="../media/image43.sv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svg"/><Relationship Id="rId9" Type="http://schemas.openxmlformats.org/officeDocument/2006/relationships/image" Target="../media/image41.svg"/><Relationship Id="rId14" Type="http://schemas.openxmlformats.org/officeDocument/2006/relationships/image" Target="../media/image46.png"/></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87.png"/></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89.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svg"/><Relationship Id="rId3" Type="http://schemas.openxmlformats.org/officeDocument/2006/relationships/notesSlide" Target="../notesSlides/notesSlide22.xml"/><Relationship Id="rId7" Type="http://schemas.openxmlformats.org/officeDocument/2006/relationships/image" Target="../media/image91.svg"/><Relationship Id="rId12" Type="http://schemas.openxmlformats.org/officeDocument/2006/relationships/image" Target="../media/image96.png"/><Relationship Id="rId17" Type="http://schemas.openxmlformats.org/officeDocument/2006/relationships/image" Target="../media/image101.svg"/><Relationship Id="rId2" Type="http://schemas.openxmlformats.org/officeDocument/2006/relationships/slideLayout" Target="../slideLayouts/slideLayout39.xml"/><Relationship Id="rId16" Type="http://schemas.openxmlformats.org/officeDocument/2006/relationships/image" Target="../media/image100.png"/><Relationship Id="rId1" Type="http://schemas.openxmlformats.org/officeDocument/2006/relationships/tags" Target="../tags/tag3.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79.svg"/><Relationship Id="rId15" Type="http://schemas.openxmlformats.org/officeDocument/2006/relationships/image" Target="../media/image99.svg"/><Relationship Id="rId10" Type="http://schemas.openxmlformats.org/officeDocument/2006/relationships/image" Target="../media/image94.png"/><Relationship Id="rId4" Type="http://schemas.openxmlformats.org/officeDocument/2006/relationships/image" Target="../media/image78.png"/><Relationship Id="rId9" Type="http://schemas.openxmlformats.org/officeDocument/2006/relationships/image" Target="../media/image93.svg"/><Relationship Id="rId14" Type="http://schemas.openxmlformats.org/officeDocument/2006/relationships/image" Target="../media/image98.png"/></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7FFFFF2C_4C0F641D.xm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9.png"/><Relationship Id="rId7" Type="http://schemas.openxmlformats.org/officeDocument/2006/relationships/image" Target="../media/image38.sv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image" Target="../media/image43.svg"/><Relationship Id="rId5" Type="http://schemas.openxmlformats.org/officeDocument/2006/relationships/image" Target="../media/image36.sv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svg"/></Relationships>
</file>

<file path=ppt/slides/_rels/slide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18" Type="http://schemas.openxmlformats.org/officeDocument/2006/relationships/image" Target="../media/image66.svg"/><Relationship Id="rId3" Type="http://schemas.openxmlformats.org/officeDocument/2006/relationships/slideLayout" Target="../slideLayouts/slideLayout35.xml"/><Relationship Id="rId7" Type="http://schemas.openxmlformats.org/officeDocument/2006/relationships/image" Target="../media/image55.png"/><Relationship Id="rId12" Type="http://schemas.openxmlformats.org/officeDocument/2006/relationships/image" Target="../media/image60.svg"/><Relationship Id="rId17" Type="http://schemas.openxmlformats.org/officeDocument/2006/relationships/image" Target="../media/image65.png"/><Relationship Id="rId2" Type="http://schemas.openxmlformats.org/officeDocument/2006/relationships/tags" Target="../tags/tag2.xml"/><Relationship Id="rId16" Type="http://schemas.openxmlformats.org/officeDocument/2006/relationships/image" Target="../media/image64.svg"/><Relationship Id="rId1" Type="http://schemas.openxmlformats.org/officeDocument/2006/relationships/tags" Target="../tags/tag1.xml"/><Relationship Id="rId6" Type="http://schemas.openxmlformats.org/officeDocument/2006/relationships/image" Target="../media/image54.emf"/><Relationship Id="rId11" Type="http://schemas.openxmlformats.org/officeDocument/2006/relationships/image" Target="../media/image59.png"/><Relationship Id="rId5" Type="http://schemas.openxmlformats.org/officeDocument/2006/relationships/oleObject" Target="../embeddings/oleObject1.bin"/><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notesSlide" Target="../notesSlides/notesSlide6.xml"/><Relationship Id="rId9" Type="http://schemas.openxmlformats.org/officeDocument/2006/relationships/image" Target="../media/image57.png"/><Relationship Id="rId14" Type="http://schemas.openxmlformats.org/officeDocument/2006/relationships/image" Target="../media/image62.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a:xfrm>
            <a:off x="584200" y="2302670"/>
            <a:ext cx="9144000" cy="1231106"/>
          </a:xfrm>
        </p:spPr>
        <p:txBody>
          <a:bodyPr/>
          <a:lstStyle/>
          <a:p>
            <a:r>
              <a:rPr lang="en-US"/>
              <a:t>Building and extending agents for Microsoft 365 Copilot</a:t>
            </a:r>
          </a:p>
        </p:txBody>
      </p:sp>
      <p:grpSp>
        <p:nvGrpSpPr>
          <p:cNvPr id="2" name="Group 1">
            <a:extLst>
              <a:ext uri="{FF2B5EF4-FFF2-40B4-BE49-F238E27FC236}">
                <a16:creationId xmlns:a16="http://schemas.microsoft.com/office/drawing/2014/main" id="{EF789C9C-DFFE-53B3-BC6B-48019ED74383}"/>
              </a:ext>
            </a:extLst>
          </p:cNvPr>
          <p:cNvGrpSpPr/>
          <p:nvPr/>
        </p:nvGrpSpPr>
        <p:grpSpPr>
          <a:xfrm>
            <a:off x="584200" y="3866321"/>
            <a:ext cx="1689191" cy="2454199"/>
            <a:chOff x="6394083" y="2075420"/>
            <a:chExt cx="1989574" cy="2843684"/>
          </a:xfrm>
        </p:grpSpPr>
        <p:grpSp>
          <p:nvGrpSpPr>
            <p:cNvPr id="3" name="Group 2">
              <a:extLst>
                <a:ext uri="{FF2B5EF4-FFF2-40B4-BE49-F238E27FC236}">
                  <a16:creationId xmlns:a16="http://schemas.microsoft.com/office/drawing/2014/main" id="{8BFD0622-B0D0-B5C9-043E-35E3E4D9CDED}"/>
                </a:ext>
              </a:extLst>
            </p:cNvPr>
            <p:cNvGrpSpPr/>
            <p:nvPr/>
          </p:nvGrpSpPr>
          <p:grpSpPr>
            <a:xfrm>
              <a:off x="6394083" y="2075420"/>
              <a:ext cx="1989574" cy="2843684"/>
              <a:chOff x="2140299" y="1728316"/>
              <a:chExt cx="1989574" cy="2843684"/>
            </a:xfrm>
          </p:grpSpPr>
          <p:sp>
            <p:nvSpPr>
              <p:cNvPr id="6" name="Rectangle: Rounded Corners 5">
                <a:extLst>
                  <a:ext uri="{FF2B5EF4-FFF2-40B4-BE49-F238E27FC236}">
                    <a16:creationId xmlns:a16="http://schemas.microsoft.com/office/drawing/2014/main" id="{0BAD0208-3341-D803-421C-273B4449DBB4}"/>
                  </a:ext>
                </a:extLst>
              </p:cNvPr>
              <p:cNvSpPr/>
              <p:nvPr/>
            </p:nvSpPr>
            <p:spPr bwMode="auto">
              <a:xfrm>
                <a:off x="2140299" y="1728316"/>
                <a:ext cx="1989574" cy="2843684"/>
              </a:xfrm>
              <a:prstGeom prst="roundRect">
                <a:avLst>
                  <a:gd name="adj" fmla="val 8081"/>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C14AD425-2F9C-8D17-D99B-A34BE714C478}"/>
                  </a:ext>
                </a:extLst>
              </p:cNvPr>
              <p:cNvGrpSpPr/>
              <p:nvPr/>
            </p:nvGrpSpPr>
            <p:grpSpPr>
              <a:xfrm>
                <a:off x="2140299" y="3497262"/>
                <a:ext cx="1989574" cy="1074738"/>
                <a:chOff x="4453095" y="3497262"/>
                <a:chExt cx="1989574" cy="1074738"/>
              </a:xfrm>
            </p:grpSpPr>
            <p:sp>
              <p:nvSpPr>
                <p:cNvPr id="10" name="Rectangle: Rounded Corners 9">
                  <a:extLst>
                    <a:ext uri="{FF2B5EF4-FFF2-40B4-BE49-F238E27FC236}">
                      <a16:creationId xmlns:a16="http://schemas.microsoft.com/office/drawing/2014/main" id="{C7B0336A-6080-1AF1-E22F-575F71EBAB65}"/>
                    </a:ext>
                  </a:extLst>
                </p:cNvPr>
                <p:cNvSpPr/>
                <p:nvPr/>
              </p:nvSpPr>
              <p:spPr bwMode="auto">
                <a:xfrm>
                  <a:off x="4453095" y="3497262"/>
                  <a:ext cx="1989574" cy="1074738"/>
                </a:xfrm>
                <a:prstGeom prst="roundRect">
                  <a:avLst>
                    <a:gd name="adj" fmla="val 191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5CDCE258-791B-7A40-CBEC-F16BCD475D59}"/>
                    </a:ext>
                  </a:extLst>
                </p:cNvPr>
                <p:cNvSpPr/>
                <p:nvPr/>
              </p:nvSpPr>
              <p:spPr bwMode="auto">
                <a:xfrm>
                  <a:off x="4453095" y="3497262"/>
                  <a:ext cx="1989574" cy="663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a:solidFill>
                        <a:schemeClr val="bg1"/>
                      </a:solidFill>
                      <a:ea typeface="Segoe UI" pitchFamily="34" charset="0"/>
                      <a:cs typeface="Segoe UI" pitchFamily="34" charset="0"/>
                    </a:rPr>
                    <a:t>Kamal</a:t>
                  </a:r>
                </a:p>
              </p:txBody>
            </p:sp>
          </p:grpSp>
          <p:sp>
            <p:nvSpPr>
              <p:cNvPr id="8" name="Rectangle: Rounded Corners 7">
                <a:extLst>
                  <a:ext uri="{FF2B5EF4-FFF2-40B4-BE49-F238E27FC236}">
                    <a16:creationId xmlns:a16="http://schemas.microsoft.com/office/drawing/2014/main" id="{D0E80970-A27A-47DE-3413-B56C903C5573}"/>
                  </a:ext>
                </a:extLst>
              </p:cNvPr>
              <p:cNvSpPr/>
              <p:nvPr/>
            </p:nvSpPr>
            <p:spPr bwMode="auto">
              <a:xfrm>
                <a:off x="2140299" y="1728316"/>
                <a:ext cx="1989574" cy="2843684"/>
              </a:xfrm>
              <a:prstGeom prst="roundRect">
                <a:avLst>
                  <a:gd name="adj" fmla="val 8081"/>
                </a:avLst>
              </a:prstGeom>
              <a:noFill/>
              <a:ln>
                <a:solidFill>
                  <a:schemeClr val="bg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2" descr="Microsoft Logo">
                <a:extLst>
                  <a:ext uri="{FF2B5EF4-FFF2-40B4-BE49-F238E27FC236}">
                    <a16:creationId xmlns:a16="http://schemas.microsoft.com/office/drawing/2014/main" id="{9AFBB382-A8F2-EB97-F0D7-B344E9CFAB0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1025" y="4237831"/>
                <a:ext cx="1085850" cy="257175"/>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Placeholder 16">
              <a:extLst>
                <a:ext uri="{FF2B5EF4-FFF2-40B4-BE49-F238E27FC236}">
                  <a16:creationId xmlns:a16="http://schemas.microsoft.com/office/drawing/2014/main" id="{9F79A669-55B0-8DDE-63A6-3B5C9F85FCCF}"/>
                </a:ext>
              </a:extLst>
            </p:cNvPr>
            <p:cNvPicPr>
              <a:picLocks noChangeAspect="1"/>
            </p:cNvPicPr>
            <p:nvPr/>
          </p:nvPicPr>
          <p:blipFill>
            <a:blip r:embed="rId4">
              <a:extLst>
                <a:ext uri="{28A0092B-C50C-407E-A947-70E740481C1C}">
                  <a14:useLocalDpi xmlns:a14="http://schemas.microsoft.com/office/drawing/2010/main" val="0"/>
                </a:ext>
              </a:extLst>
            </a:blip>
            <a:srcRect l="784" r="784"/>
            <a:stretch/>
          </p:blipFill>
          <p:spPr>
            <a:xfrm>
              <a:off x="6745775" y="2340952"/>
              <a:ext cx="1286189" cy="1285459"/>
            </a:xfrm>
            <a:prstGeom prst="flowChartConnector">
              <a:avLst/>
            </a:prstGeom>
          </p:spPr>
        </p:pic>
      </p:grpSp>
      <p:grpSp>
        <p:nvGrpSpPr>
          <p:cNvPr id="12" name="Group 11">
            <a:extLst>
              <a:ext uri="{FF2B5EF4-FFF2-40B4-BE49-F238E27FC236}">
                <a16:creationId xmlns:a16="http://schemas.microsoft.com/office/drawing/2014/main" id="{9874D5D1-36FE-1ED8-53F3-EA8FD65B6E9C}"/>
              </a:ext>
            </a:extLst>
          </p:cNvPr>
          <p:cNvGrpSpPr/>
          <p:nvPr/>
        </p:nvGrpSpPr>
        <p:grpSpPr>
          <a:xfrm>
            <a:off x="2608559" y="3866321"/>
            <a:ext cx="1689191" cy="2454199"/>
            <a:chOff x="6394083" y="2075420"/>
            <a:chExt cx="1989574" cy="2843684"/>
          </a:xfrm>
        </p:grpSpPr>
        <p:grpSp>
          <p:nvGrpSpPr>
            <p:cNvPr id="13" name="Group 12">
              <a:extLst>
                <a:ext uri="{FF2B5EF4-FFF2-40B4-BE49-F238E27FC236}">
                  <a16:creationId xmlns:a16="http://schemas.microsoft.com/office/drawing/2014/main" id="{DEFAC103-5E98-FD7B-1045-9E5A9BD3D29E}"/>
                </a:ext>
              </a:extLst>
            </p:cNvPr>
            <p:cNvGrpSpPr/>
            <p:nvPr/>
          </p:nvGrpSpPr>
          <p:grpSpPr>
            <a:xfrm>
              <a:off x="6394083" y="2075420"/>
              <a:ext cx="1989574" cy="2843684"/>
              <a:chOff x="2140299" y="1728316"/>
              <a:chExt cx="1989574" cy="2843684"/>
            </a:xfrm>
          </p:grpSpPr>
          <p:sp>
            <p:nvSpPr>
              <p:cNvPr id="15" name="Rectangle: Rounded Corners 14">
                <a:extLst>
                  <a:ext uri="{FF2B5EF4-FFF2-40B4-BE49-F238E27FC236}">
                    <a16:creationId xmlns:a16="http://schemas.microsoft.com/office/drawing/2014/main" id="{3CD629A6-8DEB-B72A-383E-024D50C1D334}"/>
                  </a:ext>
                </a:extLst>
              </p:cNvPr>
              <p:cNvSpPr/>
              <p:nvPr/>
            </p:nvSpPr>
            <p:spPr bwMode="auto">
              <a:xfrm>
                <a:off x="2140299" y="1728316"/>
                <a:ext cx="1989574" cy="2843684"/>
              </a:xfrm>
              <a:prstGeom prst="roundRect">
                <a:avLst>
                  <a:gd name="adj" fmla="val 8081"/>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58D15661-A4C8-09B3-974A-F256D9315C8F}"/>
                  </a:ext>
                </a:extLst>
              </p:cNvPr>
              <p:cNvGrpSpPr/>
              <p:nvPr/>
            </p:nvGrpSpPr>
            <p:grpSpPr>
              <a:xfrm>
                <a:off x="2140299" y="3497262"/>
                <a:ext cx="1989574" cy="1074738"/>
                <a:chOff x="4453095" y="3497262"/>
                <a:chExt cx="1989574" cy="1074738"/>
              </a:xfrm>
            </p:grpSpPr>
            <p:sp>
              <p:nvSpPr>
                <p:cNvPr id="19" name="Rectangle: Rounded Corners 18">
                  <a:extLst>
                    <a:ext uri="{FF2B5EF4-FFF2-40B4-BE49-F238E27FC236}">
                      <a16:creationId xmlns:a16="http://schemas.microsoft.com/office/drawing/2014/main" id="{7761AD26-0024-CD31-029C-20B3936E1036}"/>
                    </a:ext>
                  </a:extLst>
                </p:cNvPr>
                <p:cNvSpPr/>
                <p:nvPr/>
              </p:nvSpPr>
              <p:spPr bwMode="auto">
                <a:xfrm>
                  <a:off x="4453095" y="3497262"/>
                  <a:ext cx="1989574" cy="1074738"/>
                </a:xfrm>
                <a:prstGeom prst="roundRect">
                  <a:avLst>
                    <a:gd name="adj" fmla="val 1917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solidFill>
                      <a:schemeClr val="bg1"/>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92B57C80-8EB5-B0C9-D73E-880DD06C1D69}"/>
                    </a:ext>
                  </a:extLst>
                </p:cNvPr>
                <p:cNvSpPr/>
                <p:nvPr/>
              </p:nvSpPr>
              <p:spPr bwMode="auto">
                <a:xfrm>
                  <a:off x="4453095" y="3497262"/>
                  <a:ext cx="1989574" cy="6635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a:solidFill>
                        <a:schemeClr val="bg1"/>
                      </a:solidFill>
                      <a:ea typeface="Segoe UI" pitchFamily="34" charset="0"/>
                      <a:cs typeface="Segoe UI" pitchFamily="34" charset="0"/>
                    </a:rPr>
                    <a:t>Paolo</a:t>
                  </a:r>
                </a:p>
              </p:txBody>
            </p:sp>
          </p:grpSp>
          <p:sp>
            <p:nvSpPr>
              <p:cNvPr id="17" name="Rectangle: Rounded Corners 16">
                <a:extLst>
                  <a:ext uri="{FF2B5EF4-FFF2-40B4-BE49-F238E27FC236}">
                    <a16:creationId xmlns:a16="http://schemas.microsoft.com/office/drawing/2014/main" id="{28919BA7-1610-98F5-57B0-63D8A9B0B228}"/>
                  </a:ext>
                </a:extLst>
              </p:cNvPr>
              <p:cNvSpPr/>
              <p:nvPr/>
            </p:nvSpPr>
            <p:spPr bwMode="auto">
              <a:xfrm>
                <a:off x="2140299" y="1728316"/>
                <a:ext cx="1989574" cy="2843684"/>
              </a:xfrm>
              <a:prstGeom prst="roundRect">
                <a:avLst>
                  <a:gd name="adj" fmla="val 8081"/>
                </a:avLst>
              </a:prstGeom>
              <a:noFill/>
              <a:ln>
                <a:solidFill>
                  <a:schemeClr val="bg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GB"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2" descr="Microsoft Logo">
                <a:extLst>
                  <a:ext uri="{FF2B5EF4-FFF2-40B4-BE49-F238E27FC236}">
                    <a16:creationId xmlns:a16="http://schemas.microsoft.com/office/drawing/2014/main" id="{54220382-EABB-DEFE-EB7E-F947F04C1CC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41025" y="4237831"/>
                <a:ext cx="1085850" cy="257175"/>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Placeholder 16">
              <a:extLst>
                <a:ext uri="{FF2B5EF4-FFF2-40B4-BE49-F238E27FC236}">
                  <a16:creationId xmlns:a16="http://schemas.microsoft.com/office/drawing/2014/main" id="{EBFE20F2-A3BF-920F-7CA0-E1457E6FCC45}"/>
                </a:ext>
              </a:extLst>
            </p:cNvPr>
            <p:cNvPicPr>
              <a:picLocks noChangeAspect="1"/>
            </p:cNvPicPr>
            <p:nvPr/>
          </p:nvPicPr>
          <p:blipFill>
            <a:blip r:embed="rId5">
              <a:extLst>
                <a:ext uri="{28A0092B-C50C-407E-A947-70E740481C1C}">
                  <a14:useLocalDpi xmlns:a14="http://schemas.microsoft.com/office/drawing/2010/main" val="0"/>
                </a:ext>
              </a:extLst>
            </a:blip>
            <a:srcRect l="784" r="784"/>
            <a:stretch/>
          </p:blipFill>
          <p:spPr>
            <a:xfrm>
              <a:off x="6745775" y="2340952"/>
              <a:ext cx="1286189" cy="1285459"/>
            </a:xfrm>
            <a:prstGeom prst="flowChartConnector">
              <a:avLst/>
            </a:prstGeom>
          </p:spPr>
        </p:pic>
      </p:gr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0CD46-DB3C-C7DB-45D6-5C0C499CAF09}"/>
            </a:ext>
          </a:extLst>
        </p:cNvPr>
        <p:cNvGrpSpPr/>
        <p:nvPr/>
      </p:nvGrpSpPr>
      <p:grpSpPr>
        <a:xfrm>
          <a:off x="0" y="0"/>
          <a:ext cx="0" cy="0"/>
          <a:chOff x="0" y="0"/>
          <a:chExt cx="0" cy="0"/>
        </a:xfrm>
      </p:grpSpPr>
      <p:sp>
        <p:nvSpPr>
          <p:cNvPr id="172" name="Rectangle: Rounded Corners 171">
            <a:extLst>
              <a:ext uri="{FF2B5EF4-FFF2-40B4-BE49-F238E27FC236}">
                <a16:creationId xmlns:a16="http://schemas.microsoft.com/office/drawing/2014/main" id="{A2B28FB4-9845-D730-412D-3C22BD7FB06A}"/>
              </a:ext>
            </a:extLst>
          </p:cNvPr>
          <p:cNvSpPr/>
          <p:nvPr/>
        </p:nvSpPr>
        <p:spPr bwMode="auto">
          <a:xfrm>
            <a:off x="293688" y="6107113"/>
            <a:ext cx="1828800" cy="457200"/>
          </a:xfrm>
          <a:prstGeom prst="roundRect">
            <a:avLst>
              <a:gd name="adj" fmla="val 11519"/>
            </a:avLst>
          </a:prstGeom>
          <a:solidFill>
            <a:srgbClr val="272551"/>
          </a:solidFill>
          <a:ln w="6350">
            <a:noFill/>
            <a:headEnd type="none" w="med" len="med"/>
            <a:tailEnd type="none" w="med" len="med"/>
          </a:ln>
          <a:effectLst>
            <a:glow rad="63500">
              <a:schemeClr val="accent1">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endParaRPr>
          </a:p>
        </p:txBody>
      </p:sp>
      <p:sp>
        <p:nvSpPr>
          <p:cNvPr id="170" name="Title 1">
            <a:extLst>
              <a:ext uri="{FF2B5EF4-FFF2-40B4-BE49-F238E27FC236}">
                <a16:creationId xmlns:a16="http://schemas.microsoft.com/office/drawing/2014/main" id="{9191633E-2259-0E20-F967-ED50C33EF9A1}"/>
              </a:ext>
            </a:extLst>
          </p:cNvPr>
          <p:cNvSpPr txBox="1">
            <a:spLocks/>
          </p:cNvSpPr>
          <p:nvPr/>
        </p:nvSpPr>
        <p:spPr>
          <a:xfrm>
            <a:off x="262327" y="2313310"/>
            <a:ext cx="2678112" cy="160043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j-ea"/>
                <a:cs typeface="+mj-cs"/>
              </a:rPr>
              <a:t>MCS agents </a:t>
            </a:r>
            <a:r>
              <a:rPr kumimoji="0" lang="en-US" sz="2400" b="0" i="0" u="none" strike="noStrike" kern="1200" cap="none" spc="0" normalizeH="0" baseline="0" noProof="0">
                <a:ln>
                  <a:noFill/>
                </a:ln>
                <a:solidFill>
                  <a:srgbClr val="FFFFFF"/>
                </a:solidFill>
                <a:effectLst/>
                <a:uLnTx/>
                <a:uFillTx/>
                <a:latin typeface="Segoe UI Semibold"/>
                <a:ea typeface="+mj-ea"/>
                <a:cs typeface="+mj-cs"/>
              </a:rPr>
              <a:t>architecture</a:t>
            </a:r>
            <a:endParaRPr kumimoji="0" lang="en-US" sz="40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71" name="Rectangle: Rounded Corners 170">
            <a:extLst>
              <a:ext uri="{FF2B5EF4-FFF2-40B4-BE49-F238E27FC236}">
                <a16:creationId xmlns:a16="http://schemas.microsoft.com/office/drawing/2014/main" id="{3CA7C097-BA17-3B9F-86A8-DBB67B4557A3}"/>
              </a:ext>
            </a:extLst>
          </p:cNvPr>
          <p:cNvSpPr/>
          <p:nvPr/>
        </p:nvSpPr>
        <p:spPr>
          <a:xfrm>
            <a:off x="293688" y="5566493"/>
            <a:ext cx="1828800" cy="457200"/>
          </a:xfrm>
          <a:prstGeom prst="roundRect">
            <a:avLst>
              <a:gd name="adj" fmla="val 8328"/>
            </a:avLst>
          </a:prstGeom>
          <a:solidFill>
            <a:srgbClr val="06385E"/>
          </a:solidFill>
          <a:ln w="6350">
            <a:noFill/>
            <a:headEnd type="none" w="med" len="med"/>
            <a:tailEnd type="none" w="med" len="med"/>
          </a:ln>
          <a:effectLst>
            <a:glow rad="63500">
              <a:schemeClr val="accent3">
                <a:satMod val="175000"/>
                <a:alpha val="1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173" name="Rectangle: Rounded Corners 172">
            <a:extLst>
              <a:ext uri="{FF2B5EF4-FFF2-40B4-BE49-F238E27FC236}">
                <a16:creationId xmlns:a16="http://schemas.microsoft.com/office/drawing/2014/main" id="{207DF3A6-E2FA-3DB0-237D-8EBB7577A3D4}"/>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rPr>
              <a:t>Maker provided</a:t>
            </a:r>
          </a:p>
        </p:txBody>
      </p:sp>
      <p:sp>
        <p:nvSpPr>
          <p:cNvPr id="2" name="Freeform: Shape 1">
            <a:extLst>
              <a:ext uri="{FF2B5EF4-FFF2-40B4-BE49-F238E27FC236}">
                <a16:creationId xmlns:a16="http://schemas.microsoft.com/office/drawing/2014/main" id="{5325A498-9CB7-4370-792F-6B13D6817EF2}"/>
              </a:ext>
            </a:extLst>
          </p:cNvPr>
          <p:cNvSpPr/>
          <p:nvPr/>
        </p:nvSpPr>
        <p:spPr>
          <a:xfrm>
            <a:off x="6394309"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4" name="Rectangle 143">
            <a:extLst>
              <a:ext uri="{FF2B5EF4-FFF2-40B4-BE49-F238E27FC236}">
                <a16:creationId xmlns:a16="http://schemas.microsoft.com/office/drawing/2014/main" id="{E79562FD-59AD-217E-55B0-A96811EA1A81}"/>
              </a:ext>
            </a:extLst>
          </p:cNvPr>
          <p:cNvSpPr/>
          <p:nvPr/>
        </p:nvSpPr>
        <p:spPr>
          <a:xfrm>
            <a:off x="6455135" y="1681025"/>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Instructions and Grounding</a:t>
            </a:r>
          </a:p>
        </p:txBody>
      </p:sp>
      <p:sp>
        <p:nvSpPr>
          <p:cNvPr id="3" name="Freeform: Shape 2">
            <a:extLst>
              <a:ext uri="{FF2B5EF4-FFF2-40B4-BE49-F238E27FC236}">
                <a16:creationId xmlns:a16="http://schemas.microsoft.com/office/drawing/2014/main" id="{D3356B1B-C81C-B7DC-90F9-90CC0489EB0C}"/>
              </a:ext>
            </a:extLst>
          </p:cNvPr>
          <p:cNvSpPr/>
          <p:nvPr/>
        </p:nvSpPr>
        <p:spPr>
          <a:xfrm>
            <a:off x="6394309"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9" name="Straight Connector 8">
            <a:extLst>
              <a:ext uri="{FF2B5EF4-FFF2-40B4-BE49-F238E27FC236}">
                <a16:creationId xmlns:a16="http://schemas.microsoft.com/office/drawing/2014/main" id="{806ABB35-367D-5EE5-6938-9750DFBF8D10}"/>
              </a:ext>
            </a:extLst>
          </p:cNvPr>
          <p:cNvCxnSpPr/>
          <p:nvPr/>
        </p:nvCxnSpPr>
        <p:spPr>
          <a:xfrm>
            <a:off x="6394309"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6242513C-068B-7481-9813-70E37972159E}"/>
              </a:ext>
            </a:extLst>
          </p:cNvPr>
          <p:cNvSpPr/>
          <p:nvPr/>
        </p:nvSpPr>
        <p:spPr>
          <a:xfrm>
            <a:off x="6458065"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Actions, capabilities,                                                     triggers, workflows</a:t>
            </a:r>
          </a:p>
        </p:txBody>
      </p:sp>
      <p:sp>
        <p:nvSpPr>
          <p:cNvPr id="4" name="Freeform: Shape 3">
            <a:extLst>
              <a:ext uri="{FF2B5EF4-FFF2-40B4-BE49-F238E27FC236}">
                <a16:creationId xmlns:a16="http://schemas.microsoft.com/office/drawing/2014/main" id="{C4D6B40C-EB55-A729-BFF9-736DBB30F466}"/>
              </a:ext>
            </a:extLst>
          </p:cNvPr>
          <p:cNvSpPr/>
          <p:nvPr/>
        </p:nvSpPr>
        <p:spPr>
          <a:xfrm>
            <a:off x="6394309"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3B5296DD-29BE-C727-8510-9F57E24944CB}"/>
              </a:ext>
            </a:extLst>
          </p:cNvPr>
          <p:cNvCxnSpPr/>
          <p:nvPr/>
        </p:nvCxnSpPr>
        <p:spPr>
          <a:xfrm>
            <a:off x="6394309"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C6E0E3C2-3AF7-A4B0-39C4-DEE480213BAA}"/>
              </a:ext>
            </a:extLst>
          </p:cNvPr>
          <p:cNvSpPr>
            <a:spLocks/>
          </p:cNvSpPr>
          <p:nvPr/>
        </p:nvSpPr>
        <p:spPr>
          <a:xfrm>
            <a:off x="3120568"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C540F204-8C70-7B57-4745-6EB458000A13}"/>
              </a:ext>
            </a:extLst>
          </p:cNvPr>
          <p:cNvSpPr/>
          <p:nvPr/>
        </p:nvSpPr>
        <p:spPr>
          <a:xfrm>
            <a:off x="3120569"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0ACBBDE0-B151-42B7-18BC-E542BBCE82C0}"/>
              </a:ext>
            </a:extLst>
          </p:cNvPr>
          <p:cNvCxnSpPr/>
          <p:nvPr/>
        </p:nvCxnSpPr>
        <p:spPr>
          <a:xfrm>
            <a:off x="3120569"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4476F0CE-B4A6-42A9-E544-9185FF1EE0F8}"/>
              </a:ext>
            </a:extLst>
          </p:cNvPr>
          <p:cNvGrpSpPr/>
          <p:nvPr/>
        </p:nvGrpSpPr>
        <p:grpSpPr>
          <a:xfrm>
            <a:off x="4657269" y="5780393"/>
            <a:ext cx="2970371" cy="485462"/>
            <a:chOff x="4657269" y="5780393"/>
            <a:chExt cx="2970371" cy="485462"/>
          </a:xfrm>
        </p:grpSpPr>
        <p:sp>
          <p:nvSpPr>
            <p:cNvPr id="148" name="Rectangle 147">
              <a:extLst>
                <a:ext uri="{FF2B5EF4-FFF2-40B4-BE49-F238E27FC236}">
                  <a16:creationId xmlns:a16="http://schemas.microsoft.com/office/drawing/2014/main" id="{10D73E66-BE37-B869-75BC-44D5A36C6F93}"/>
                </a:ext>
              </a:extLst>
            </p:cNvPr>
            <p:cNvSpPr>
              <a:spLocks/>
            </p:cNvSpPr>
            <p:nvPr/>
          </p:nvSpPr>
          <p:spPr>
            <a:xfrm>
              <a:off x="5160976"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nvGrpSpPr>
            <p:cNvPr id="164" name="Group 163">
              <a:extLst>
                <a:ext uri="{FF2B5EF4-FFF2-40B4-BE49-F238E27FC236}">
                  <a16:creationId xmlns:a16="http://schemas.microsoft.com/office/drawing/2014/main" id="{CA5340B4-3A4E-09FE-BFA9-FCF3D9355B02}"/>
                </a:ext>
              </a:extLst>
            </p:cNvPr>
            <p:cNvGrpSpPr/>
            <p:nvPr/>
          </p:nvGrpSpPr>
          <p:grpSpPr>
            <a:xfrm>
              <a:off x="4657269" y="5780393"/>
              <a:ext cx="485462" cy="485462"/>
              <a:chOff x="4372652" y="2128241"/>
              <a:chExt cx="1056233" cy="1056233"/>
            </a:xfrm>
          </p:grpSpPr>
          <p:sp>
            <p:nvSpPr>
              <p:cNvPr id="165" name="Oval 164">
                <a:extLst>
                  <a:ext uri="{FF2B5EF4-FFF2-40B4-BE49-F238E27FC236}">
                    <a16:creationId xmlns:a16="http://schemas.microsoft.com/office/drawing/2014/main" id="{6793BECD-A66B-D441-3F5F-FF0309D4B46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6" name="Picture 2">
                <a:extLst>
                  <a:ext uri="{FF2B5EF4-FFF2-40B4-BE49-F238E27FC236}">
                    <a16:creationId xmlns:a16="http://schemas.microsoft.com/office/drawing/2014/main" id="{62E9AAD9-8AE4-781B-269A-E8E7AA0FB82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535649" y="2290098"/>
                <a:ext cx="730239" cy="7325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Freeform: Shape 4">
            <a:extLst>
              <a:ext uri="{FF2B5EF4-FFF2-40B4-BE49-F238E27FC236}">
                <a16:creationId xmlns:a16="http://schemas.microsoft.com/office/drawing/2014/main" id="{7E2576ED-C168-C8F9-10FF-77D090A94F84}"/>
              </a:ext>
            </a:extLst>
          </p:cNvPr>
          <p:cNvSpPr/>
          <p:nvPr/>
        </p:nvSpPr>
        <p:spPr>
          <a:xfrm>
            <a:off x="3120569"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7EE4BDDA-0A0B-394E-32D4-AC6D8F62F6A1}"/>
              </a:ext>
            </a:extLst>
          </p:cNvPr>
          <p:cNvCxnSpPr/>
          <p:nvPr/>
        </p:nvCxnSpPr>
        <p:spPr>
          <a:xfrm>
            <a:off x="3120569"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EFDDF59-E2B6-2052-8D69-AAE3B19135FC}"/>
              </a:ext>
            </a:extLst>
          </p:cNvPr>
          <p:cNvCxnSpPr>
            <a:cxnSpLocks/>
          </p:cNvCxnSpPr>
          <p:nvPr/>
        </p:nvCxnSpPr>
        <p:spPr>
          <a:xfrm flipH="1">
            <a:off x="9685942" y="3413595"/>
            <a:ext cx="334343" cy="0"/>
          </a:xfrm>
          <a:prstGeom prst="straightConnector1">
            <a:avLst/>
          </a:prstGeom>
          <a:ln w="22225">
            <a:solidFill>
              <a:schemeClr val="tx1">
                <a:alpha val="3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C01AB876-AE5D-56F4-E18A-AFBDED1670EF}"/>
              </a:ext>
            </a:extLst>
          </p:cNvPr>
          <p:cNvGrpSpPr/>
          <p:nvPr/>
        </p:nvGrpSpPr>
        <p:grpSpPr>
          <a:xfrm>
            <a:off x="10038180" y="1436260"/>
            <a:ext cx="1804479" cy="4109440"/>
            <a:chOff x="10038180" y="1436260"/>
            <a:chExt cx="1804479" cy="4109440"/>
          </a:xfrm>
        </p:grpSpPr>
        <p:sp>
          <p:nvSpPr>
            <p:cNvPr id="50" name="Rectangle: Rounded Corners 49">
              <a:extLst>
                <a:ext uri="{FF2B5EF4-FFF2-40B4-BE49-F238E27FC236}">
                  <a16:creationId xmlns:a16="http://schemas.microsoft.com/office/drawing/2014/main" id="{86B12CA5-A6DE-6105-E49E-60912D1596E1}"/>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C42CC1B4-E1C9-A19F-6165-6317570D3AF1}"/>
                </a:ext>
              </a:extLst>
            </p:cNvPr>
            <p:cNvGrpSpPr/>
            <p:nvPr/>
          </p:nvGrpSpPr>
          <p:grpSpPr>
            <a:xfrm>
              <a:off x="10395074" y="2088940"/>
              <a:ext cx="1094325" cy="3217834"/>
              <a:chOff x="10395074" y="2088940"/>
              <a:chExt cx="1094325" cy="3217834"/>
            </a:xfrm>
          </p:grpSpPr>
          <p:sp>
            <p:nvSpPr>
              <p:cNvPr id="53" name="Rectangle: Rounded Corners 52">
                <a:extLst>
                  <a:ext uri="{FF2B5EF4-FFF2-40B4-BE49-F238E27FC236}">
                    <a16:creationId xmlns:a16="http://schemas.microsoft.com/office/drawing/2014/main" id="{407A6BD8-1096-8B3F-1262-47E7F04620EC}"/>
                  </a:ext>
                </a:extLst>
              </p:cNvPr>
              <p:cNvSpPr/>
              <p:nvPr/>
            </p:nvSpPr>
            <p:spPr bwMode="auto">
              <a:xfrm>
                <a:off x="10398709" y="2088940"/>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38EE5B1D-15A7-1F05-93CC-1D9AA75D880A}"/>
                  </a:ext>
                </a:extLst>
              </p:cNvPr>
              <p:cNvSpPr/>
              <p:nvPr/>
            </p:nvSpPr>
            <p:spPr>
              <a:xfrm>
                <a:off x="10492147" y="2143629"/>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5" name="Rectangle: Rounded Corners 54">
                <a:extLst>
                  <a:ext uri="{FF2B5EF4-FFF2-40B4-BE49-F238E27FC236}">
                    <a16:creationId xmlns:a16="http://schemas.microsoft.com/office/drawing/2014/main" id="{21CAC89C-7CB1-03E3-3C61-A8ECDB20713F}"/>
                  </a:ext>
                </a:extLst>
              </p:cNvPr>
              <p:cNvSpPr/>
              <p:nvPr/>
            </p:nvSpPr>
            <p:spPr>
              <a:xfrm>
                <a:off x="10489020" y="2307446"/>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B01C4E00-8ABB-7844-8CA7-25C1180AEBFE}"/>
                  </a:ext>
                </a:extLst>
              </p:cNvPr>
              <p:cNvSpPr/>
              <p:nvPr/>
            </p:nvSpPr>
            <p:spPr>
              <a:xfrm>
                <a:off x="10481870" y="2831279"/>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B6DAABED-99B1-B929-658B-C03F71CEE07C}"/>
                  </a:ext>
                </a:extLst>
              </p:cNvPr>
              <p:cNvSpPr/>
              <p:nvPr/>
            </p:nvSpPr>
            <p:spPr>
              <a:xfrm>
                <a:off x="10846820" y="2325717"/>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8" name="Rectangle: Rounded Corners 57">
                <a:extLst>
                  <a:ext uri="{FF2B5EF4-FFF2-40B4-BE49-F238E27FC236}">
                    <a16:creationId xmlns:a16="http://schemas.microsoft.com/office/drawing/2014/main" id="{5044D4F6-2996-A827-5FF1-33CC839D4A26}"/>
                  </a:ext>
                </a:extLst>
              </p:cNvPr>
              <p:cNvSpPr/>
              <p:nvPr/>
            </p:nvSpPr>
            <p:spPr>
              <a:xfrm>
                <a:off x="10846820" y="2488895"/>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9" name="Rectangle: Rounded Corners 58">
                <a:extLst>
                  <a:ext uri="{FF2B5EF4-FFF2-40B4-BE49-F238E27FC236}">
                    <a16:creationId xmlns:a16="http://schemas.microsoft.com/office/drawing/2014/main" id="{FFE948BF-5FBC-D37E-EAFD-187953A07793}"/>
                  </a:ext>
                </a:extLst>
              </p:cNvPr>
              <p:cNvSpPr/>
              <p:nvPr/>
            </p:nvSpPr>
            <p:spPr>
              <a:xfrm>
                <a:off x="10846820" y="2649191"/>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575F6AC0-A2ED-69FC-DD27-99D5E4852956}"/>
                  </a:ext>
                </a:extLst>
              </p:cNvPr>
              <p:cNvSpPr/>
              <p:nvPr/>
            </p:nvSpPr>
            <p:spPr bwMode="auto">
              <a:xfrm>
                <a:off x="10395074" y="325016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EF76C79A-4AD1-20D4-8C0A-4CFCB3B8E883}"/>
                  </a:ext>
                </a:extLst>
              </p:cNvPr>
              <p:cNvSpPr/>
              <p:nvPr/>
            </p:nvSpPr>
            <p:spPr>
              <a:xfrm>
                <a:off x="10488512" y="330485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4FBE03A5-7F8A-2437-F8C9-FE7CCBE3BAF3}"/>
                  </a:ext>
                </a:extLst>
              </p:cNvPr>
              <p:cNvSpPr/>
              <p:nvPr/>
            </p:nvSpPr>
            <p:spPr>
              <a:xfrm>
                <a:off x="10485385" y="346867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4AD790D1-060D-4B8A-FB80-7FA846F2C96E}"/>
                  </a:ext>
                </a:extLst>
              </p:cNvPr>
              <p:cNvSpPr/>
              <p:nvPr/>
            </p:nvSpPr>
            <p:spPr>
              <a:xfrm>
                <a:off x="10478235" y="399250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8" name="Rectangle: Rounded Corners 127">
                <a:extLst>
                  <a:ext uri="{FF2B5EF4-FFF2-40B4-BE49-F238E27FC236}">
                    <a16:creationId xmlns:a16="http://schemas.microsoft.com/office/drawing/2014/main" id="{495D2D34-24D1-4787-3B47-1499C26592F5}"/>
                  </a:ext>
                </a:extLst>
              </p:cNvPr>
              <p:cNvSpPr/>
              <p:nvPr/>
            </p:nvSpPr>
            <p:spPr>
              <a:xfrm>
                <a:off x="10843185" y="348694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C89C3DDB-CA17-1840-7627-19DB5ACD6946}"/>
                  </a:ext>
                </a:extLst>
              </p:cNvPr>
              <p:cNvSpPr/>
              <p:nvPr/>
            </p:nvSpPr>
            <p:spPr>
              <a:xfrm>
                <a:off x="10843185" y="365012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Rectangle: Rounded Corners 130">
                <a:extLst>
                  <a:ext uri="{FF2B5EF4-FFF2-40B4-BE49-F238E27FC236}">
                    <a16:creationId xmlns:a16="http://schemas.microsoft.com/office/drawing/2014/main" id="{86F825A9-4494-E793-D65C-68F8F9D4E9CC}"/>
                  </a:ext>
                </a:extLst>
              </p:cNvPr>
              <p:cNvSpPr/>
              <p:nvPr/>
            </p:nvSpPr>
            <p:spPr>
              <a:xfrm>
                <a:off x="10843185" y="381042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Rectangle: Rounded Corners 131">
                <a:extLst>
                  <a:ext uri="{FF2B5EF4-FFF2-40B4-BE49-F238E27FC236}">
                    <a16:creationId xmlns:a16="http://schemas.microsoft.com/office/drawing/2014/main" id="{6F3848DC-560C-151C-90DF-BAE4D02454B3}"/>
                  </a:ext>
                </a:extLst>
              </p:cNvPr>
              <p:cNvSpPr/>
              <p:nvPr/>
            </p:nvSpPr>
            <p:spPr bwMode="auto">
              <a:xfrm>
                <a:off x="10395074" y="441139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04B6ADDA-C65D-B759-EDD1-B5453E9E55D1}"/>
                  </a:ext>
                </a:extLst>
              </p:cNvPr>
              <p:cNvSpPr/>
              <p:nvPr/>
            </p:nvSpPr>
            <p:spPr>
              <a:xfrm>
                <a:off x="10488512" y="446608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Rectangle: Rounded Corners 133">
                <a:extLst>
                  <a:ext uri="{FF2B5EF4-FFF2-40B4-BE49-F238E27FC236}">
                    <a16:creationId xmlns:a16="http://schemas.microsoft.com/office/drawing/2014/main" id="{7916BC93-1650-912B-0857-6F05C4E0AD04}"/>
                  </a:ext>
                </a:extLst>
              </p:cNvPr>
              <p:cNvSpPr/>
              <p:nvPr/>
            </p:nvSpPr>
            <p:spPr>
              <a:xfrm>
                <a:off x="10485385" y="462990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F4D203AC-3820-005E-09CB-D9860487C02F}"/>
                  </a:ext>
                </a:extLst>
              </p:cNvPr>
              <p:cNvSpPr/>
              <p:nvPr/>
            </p:nvSpPr>
            <p:spPr>
              <a:xfrm>
                <a:off x="10478235" y="515373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Rectangle: Rounded Corners 135">
                <a:extLst>
                  <a:ext uri="{FF2B5EF4-FFF2-40B4-BE49-F238E27FC236}">
                    <a16:creationId xmlns:a16="http://schemas.microsoft.com/office/drawing/2014/main" id="{5440EB09-A814-05FB-8D9B-65B4244C16DD}"/>
                  </a:ext>
                </a:extLst>
              </p:cNvPr>
              <p:cNvSpPr/>
              <p:nvPr/>
            </p:nvSpPr>
            <p:spPr>
              <a:xfrm>
                <a:off x="10843185" y="464817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7" name="Rectangle: Rounded Corners 136">
                <a:extLst>
                  <a:ext uri="{FF2B5EF4-FFF2-40B4-BE49-F238E27FC236}">
                    <a16:creationId xmlns:a16="http://schemas.microsoft.com/office/drawing/2014/main" id="{C1DFAF2B-DF76-AA9D-04CE-A8D737142F25}"/>
                  </a:ext>
                </a:extLst>
              </p:cNvPr>
              <p:cNvSpPr/>
              <p:nvPr/>
            </p:nvSpPr>
            <p:spPr>
              <a:xfrm>
                <a:off x="10843185" y="481135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8" name="Rectangle: Rounded Corners 137">
                <a:extLst>
                  <a:ext uri="{FF2B5EF4-FFF2-40B4-BE49-F238E27FC236}">
                    <a16:creationId xmlns:a16="http://schemas.microsoft.com/office/drawing/2014/main" id="{3423C3E8-9925-AE39-2737-A3E4B597D26F}"/>
                  </a:ext>
                </a:extLst>
              </p:cNvPr>
              <p:cNvSpPr/>
              <p:nvPr/>
            </p:nvSpPr>
            <p:spPr>
              <a:xfrm>
                <a:off x="10843185" y="497165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52" name="TextBox 51">
              <a:extLst>
                <a:ext uri="{FF2B5EF4-FFF2-40B4-BE49-F238E27FC236}">
                  <a16:creationId xmlns:a16="http://schemas.microsoft.com/office/drawing/2014/main" id="{AA0AC61A-6384-4661-F2D0-112A306B3804}"/>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Semibold"/>
                  <a:ea typeface="+mn-ea"/>
                  <a:cs typeface="+mn-cs"/>
                </a:rPr>
                <a:t>Agents</a:t>
              </a:r>
            </a:p>
          </p:txBody>
        </p:sp>
      </p:grpSp>
      <p:sp>
        <p:nvSpPr>
          <p:cNvPr id="19" name="Rectangle: Rounded Corners 18">
            <a:extLst>
              <a:ext uri="{FF2B5EF4-FFF2-40B4-BE49-F238E27FC236}">
                <a16:creationId xmlns:a16="http://schemas.microsoft.com/office/drawing/2014/main" id="{0DBC8E8B-3AF1-5FAA-A691-46039471E67D}"/>
              </a:ext>
            </a:extLst>
          </p:cNvPr>
          <p:cNvSpPr/>
          <p:nvPr/>
        </p:nvSpPr>
        <p:spPr bwMode="auto">
          <a:xfrm>
            <a:off x="3120569"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01" name="Group 200">
            <a:extLst>
              <a:ext uri="{FF2B5EF4-FFF2-40B4-BE49-F238E27FC236}">
                <a16:creationId xmlns:a16="http://schemas.microsoft.com/office/drawing/2014/main" id="{F3A11FDE-0C14-BBF6-C656-8F7322466177}"/>
              </a:ext>
            </a:extLst>
          </p:cNvPr>
          <p:cNvGrpSpPr/>
          <p:nvPr/>
        </p:nvGrpSpPr>
        <p:grpSpPr>
          <a:xfrm>
            <a:off x="3524106" y="2266951"/>
            <a:ext cx="2466664" cy="1641972"/>
            <a:chOff x="3524106" y="2266951"/>
            <a:chExt cx="2466664" cy="1641972"/>
          </a:xfrm>
        </p:grpSpPr>
        <p:sp>
          <p:nvSpPr>
            <p:cNvPr id="147" name="Rectangle 146">
              <a:extLst>
                <a:ext uri="{FF2B5EF4-FFF2-40B4-BE49-F238E27FC236}">
                  <a16:creationId xmlns:a16="http://schemas.microsoft.com/office/drawing/2014/main" id="{3020048F-78EC-A4B8-B7BE-F1DF93877954}"/>
                </a:ext>
              </a:extLst>
            </p:cNvPr>
            <p:cNvSpPr>
              <a:spLocks/>
            </p:cNvSpPr>
            <p:nvPr/>
          </p:nvSpPr>
          <p:spPr>
            <a:xfrm>
              <a:off x="3524106" y="3508813"/>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162" name="Oval 161">
              <a:extLst>
                <a:ext uri="{FF2B5EF4-FFF2-40B4-BE49-F238E27FC236}">
                  <a16:creationId xmlns:a16="http://schemas.microsoft.com/office/drawing/2014/main" id="{86B7C73F-873D-D55F-1CE0-4DE939E2894A}"/>
                </a:ext>
              </a:extLst>
            </p:cNvPr>
            <p:cNvSpPr/>
            <p:nvPr/>
          </p:nvSpPr>
          <p:spPr bwMode="auto">
            <a:xfrm>
              <a:off x="4225155" y="2266951"/>
              <a:ext cx="1064566" cy="1064564"/>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3" name="Picture 2">
              <a:extLst>
                <a:ext uri="{FF2B5EF4-FFF2-40B4-BE49-F238E27FC236}">
                  <a16:creationId xmlns:a16="http://schemas.microsoft.com/office/drawing/2014/main" id="{1AAE623F-39F6-9758-CF3B-812788FD1F2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389439" y="2430084"/>
              <a:ext cx="735999" cy="7383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6E057CB0-5235-9CF8-6DAC-51AF50475A3D}"/>
              </a:ext>
            </a:extLst>
          </p:cNvPr>
          <p:cNvCxnSpPr>
            <a:cxnSpLocks/>
          </p:cNvCxnSpPr>
          <p:nvPr/>
        </p:nvCxnSpPr>
        <p:spPr>
          <a:xfrm>
            <a:off x="4757437"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98615A0-5F27-FC6E-8FA4-CC4C40EB38FC}"/>
              </a:ext>
            </a:extLst>
          </p:cNvPr>
          <p:cNvCxnSpPr>
            <a:cxnSpLocks/>
          </p:cNvCxnSpPr>
          <p:nvPr/>
        </p:nvCxnSpPr>
        <p:spPr>
          <a:xfrm>
            <a:off x="475743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A6E53E0-8810-E0AF-09A4-158782DEF9CA}"/>
              </a:ext>
            </a:extLst>
          </p:cNvPr>
          <p:cNvCxnSpPr>
            <a:cxnSpLocks/>
          </p:cNvCxnSpPr>
          <p:nvPr/>
        </p:nvCxnSpPr>
        <p:spPr>
          <a:xfrm rot="5400000">
            <a:off x="6394308"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91DC14A-C38D-2E92-1F58-0DB9C99CCF35}"/>
              </a:ext>
            </a:extLst>
          </p:cNvPr>
          <p:cNvCxnSpPr>
            <a:cxnSpLocks/>
          </p:cNvCxnSpPr>
          <p:nvPr/>
        </p:nvCxnSpPr>
        <p:spPr>
          <a:xfrm rot="5400000">
            <a:off x="6394308"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2841C09-F460-2F41-59C4-0BDD6A039023}"/>
              </a:ext>
            </a:extLst>
          </p:cNvPr>
          <p:cNvCxnSpPr>
            <a:cxnSpLocks/>
          </p:cNvCxnSpPr>
          <p:nvPr/>
        </p:nvCxnSpPr>
        <p:spPr>
          <a:xfrm rot="5400000">
            <a:off x="6394308"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7E52164-96A9-1021-D627-C6BA34F402DA}"/>
              </a:ext>
            </a:extLst>
          </p:cNvPr>
          <p:cNvCxnSpPr>
            <a:cxnSpLocks/>
          </p:cNvCxnSpPr>
          <p:nvPr/>
        </p:nvCxnSpPr>
        <p:spPr>
          <a:xfrm>
            <a:off x="803117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79570087-4A31-33A9-A0DB-74BC7613931C}"/>
              </a:ext>
            </a:extLst>
          </p:cNvPr>
          <p:cNvSpPr/>
          <p:nvPr/>
        </p:nvSpPr>
        <p:spPr>
          <a:xfrm>
            <a:off x="6547029"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b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self-learning</a:t>
            </a:r>
          </a:p>
        </p:txBody>
      </p:sp>
      <p:cxnSp>
        <p:nvCxnSpPr>
          <p:cNvPr id="12" name="Straight Connector 11">
            <a:extLst>
              <a:ext uri="{FF2B5EF4-FFF2-40B4-BE49-F238E27FC236}">
                <a16:creationId xmlns:a16="http://schemas.microsoft.com/office/drawing/2014/main" id="{193C3DF4-914D-0AE6-1D91-AD5B4E433C2F}"/>
              </a:ext>
            </a:extLst>
          </p:cNvPr>
          <p:cNvCxnSpPr>
            <a:cxnSpLocks/>
          </p:cNvCxnSpPr>
          <p:nvPr/>
        </p:nvCxnSpPr>
        <p:spPr>
          <a:xfrm>
            <a:off x="6394308"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8695D6E7-E7F3-F71F-FE85-D77EE62BFD93}"/>
              </a:ext>
            </a:extLst>
          </p:cNvPr>
          <p:cNvSpPr/>
          <p:nvPr/>
        </p:nvSpPr>
        <p:spPr bwMode="auto">
          <a:xfrm>
            <a:off x="7038655" y="3338860"/>
            <a:ext cx="1914396"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Topics, Actions</a:t>
            </a:r>
          </a:p>
        </p:txBody>
      </p:sp>
      <p:sp>
        <p:nvSpPr>
          <p:cNvPr id="150" name="Rectangle: Rounded Corners 149">
            <a:extLst>
              <a:ext uri="{FF2B5EF4-FFF2-40B4-BE49-F238E27FC236}">
                <a16:creationId xmlns:a16="http://schemas.microsoft.com/office/drawing/2014/main" id="{979BE135-66C7-D450-0245-810214B7C73F}"/>
              </a:ext>
            </a:extLst>
          </p:cNvPr>
          <p:cNvSpPr/>
          <p:nvPr/>
        </p:nvSpPr>
        <p:spPr bwMode="auto">
          <a:xfrm>
            <a:off x="6701969" y="2040576"/>
            <a:ext cx="2638425"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Instructions and Grounding</a:t>
            </a:r>
          </a:p>
        </p:txBody>
      </p:sp>
      <p:pic>
        <p:nvPicPr>
          <p:cNvPr id="20" name="Picture 2">
            <a:extLst>
              <a:ext uri="{FF2B5EF4-FFF2-40B4-BE49-F238E27FC236}">
                <a16:creationId xmlns:a16="http://schemas.microsoft.com/office/drawing/2014/main" id="{8510403B-C409-844B-A3B7-45FA10426945}"/>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360662" y="5705587"/>
            <a:ext cx="191487" cy="19208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1">
            <a:extLst>
              <a:ext uri="{FF2B5EF4-FFF2-40B4-BE49-F238E27FC236}">
                <a16:creationId xmlns:a16="http://schemas.microsoft.com/office/drawing/2014/main" id="{7F6BEF8D-9FCE-8C04-BCE4-517CAF8B5128}"/>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4895BBE9-3950-12EA-C043-D54F4D8962A2}"/>
              </a:ext>
            </a:extLst>
          </p:cNvPr>
          <p:cNvSpPr/>
          <p:nvPr/>
        </p:nvSpPr>
        <p:spPr bwMode="auto">
          <a:xfrm>
            <a:off x="7038655" y="4729779"/>
            <a:ext cx="1914396"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Autonomous agents</a:t>
            </a:r>
          </a:p>
        </p:txBody>
      </p:sp>
      <p:grpSp>
        <p:nvGrpSpPr>
          <p:cNvPr id="26" name="Group 25">
            <a:extLst>
              <a:ext uri="{FF2B5EF4-FFF2-40B4-BE49-F238E27FC236}">
                <a16:creationId xmlns:a16="http://schemas.microsoft.com/office/drawing/2014/main" id="{D4C26EE5-3058-14DF-2461-1759F85A405A}"/>
              </a:ext>
            </a:extLst>
          </p:cNvPr>
          <p:cNvGrpSpPr/>
          <p:nvPr/>
        </p:nvGrpSpPr>
        <p:grpSpPr>
          <a:xfrm>
            <a:off x="4225155" y="533248"/>
            <a:ext cx="4046832" cy="486143"/>
            <a:chOff x="4063891" y="561336"/>
            <a:chExt cx="4046832" cy="486143"/>
          </a:xfrm>
        </p:grpSpPr>
        <p:grpSp>
          <p:nvGrpSpPr>
            <p:cNvPr id="161" name="Group 160">
              <a:extLst>
                <a:ext uri="{FF2B5EF4-FFF2-40B4-BE49-F238E27FC236}">
                  <a16:creationId xmlns:a16="http://schemas.microsoft.com/office/drawing/2014/main" id="{AFCEF62E-37B9-1677-5D07-18C274580A22}"/>
                </a:ext>
              </a:extLst>
            </p:cNvPr>
            <p:cNvGrpSpPr/>
            <p:nvPr/>
          </p:nvGrpSpPr>
          <p:grpSpPr>
            <a:xfrm>
              <a:off x="4714732" y="561336"/>
              <a:ext cx="3395991" cy="485462"/>
              <a:chOff x="4714732" y="561336"/>
              <a:chExt cx="3395991" cy="485462"/>
            </a:xfrm>
          </p:grpSpPr>
          <p:sp>
            <p:nvSpPr>
              <p:cNvPr id="149" name="Rectangle 148">
                <a:extLst>
                  <a:ext uri="{FF2B5EF4-FFF2-40B4-BE49-F238E27FC236}">
                    <a16:creationId xmlns:a16="http://schemas.microsoft.com/office/drawing/2014/main" id="{7FD803A8-BFFC-B9CC-2A51-726EA8BC16EA}"/>
                  </a:ext>
                </a:extLst>
              </p:cNvPr>
              <p:cNvSpPr>
                <a:spLocks/>
              </p:cNvSpPr>
              <p:nvPr/>
            </p:nvSpPr>
            <p:spPr>
              <a:xfrm>
                <a:off x="5644059" y="602610"/>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p>
            </p:txBody>
          </p:sp>
          <p:grpSp>
            <p:nvGrpSpPr>
              <p:cNvPr id="167" name="Group 166">
                <a:extLst>
                  <a:ext uri="{FF2B5EF4-FFF2-40B4-BE49-F238E27FC236}">
                    <a16:creationId xmlns:a16="http://schemas.microsoft.com/office/drawing/2014/main" id="{99909DBC-64BE-5C85-88B5-21AF78448CF5}"/>
                  </a:ext>
                </a:extLst>
              </p:cNvPr>
              <p:cNvGrpSpPr/>
              <p:nvPr/>
            </p:nvGrpSpPr>
            <p:grpSpPr>
              <a:xfrm>
                <a:off x="4714732" y="561336"/>
                <a:ext cx="485462" cy="485462"/>
                <a:chOff x="4372652" y="2128241"/>
                <a:chExt cx="1056233" cy="1056233"/>
              </a:xfrm>
            </p:grpSpPr>
            <p:sp>
              <p:nvSpPr>
                <p:cNvPr id="168" name="Oval 167">
                  <a:extLst>
                    <a:ext uri="{FF2B5EF4-FFF2-40B4-BE49-F238E27FC236}">
                      <a16:creationId xmlns:a16="http://schemas.microsoft.com/office/drawing/2014/main" id="{6DDDEE2E-57D6-CCB6-1DB9-4B09618E8BBC}"/>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9" name="Picture 2">
                  <a:extLst>
                    <a:ext uri="{FF2B5EF4-FFF2-40B4-BE49-F238E27FC236}">
                      <a16:creationId xmlns:a16="http://schemas.microsoft.com/office/drawing/2014/main" id="{BF78BD54-B73D-BAF1-CA9A-9E0CDC4BC7F2}"/>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4534509" y="2290098"/>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4" name="Oval 23">
              <a:extLst>
                <a:ext uri="{FF2B5EF4-FFF2-40B4-BE49-F238E27FC236}">
                  <a16:creationId xmlns:a16="http://schemas.microsoft.com/office/drawing/2014/main" id="{A5E4C522-7249-41E9-C825-B5507CB5025A}"/>
                </a:ext>
              </a:extLst>
            </p:cNvPr>
            <p:cNvSpPr/>
            <p:nvPr/>
          </p:nvSpPr>
          <p:spPr bwMode="auto">
            <a:xfrm>
              <a:off x="4063891" y="562017"/>
              <a:ext cx="485462" cy="485462"/>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25" name="Picture 2">
              <a:extLst>
                <a:ext uri="{FF2B5EF4-FFF2-40B4-BE49-F238E27FC236}">
                  <a16:creationId xmlns:a16="http://schemas.microsoft.com/office/drawing/2014/main" id="{43B58842-BDA3-245C-FCEA-14DA25C15E7F}"/>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38283" y="636409"/>
              <a:ext cx="336679" cy="336679"/>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Oval 26">
            <a:extLst>
              <a:ext uri="{FF2B5EF4-FFF2-40B4-BE49-F238E27FC236}">
                <a16:creationId xmlns:a16="http://schemas.microsoft.com/office/drawing/2014/main" id="{5D7B76FC-FAE0-7569-AE97-FEC610E60C40}"/>
              </a:ext>
            </a:extLst>
          </p:cNvPr>
          <p:cNvSpPr/>
          <p:nvPr/>
        </p:nvSpPr>
        <p:spPr bwMode="auto">
          <a:xfrm>
            <a:off x="5528257" y="533350"/>
            <a:ext cx="485462" cy="485462"/>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D3579640-4E6C-C63B-9F44-25A4AC7FE92A}"/>
              </a:ext>
            </a:extLst>
          </p:cNvPr>
          <p:cNvSpPr txBox="1"/>
          <p:nvPr/>
        </p:nvSpPr>
        <p:spPr>
          <a:xfrm>
            <a:off x="5705741" y="651466"/>
            <a:ext cx="199162" cy="246221"/>
          </a:xfrm>
          <a:prstGeom prst="rect">
            <a:avLst/>
          </a:prstGeom>
          <a:noFill/>
        </p:spPr>
        <p:txBody>
          <a:bodyPr wrap="square" lIns="0" tIns="0" rIns="0" bIns="0" rtlCol="0">
            <a:spAutoFit/>
          </a:bodyPr>
          <a:lstStyle/>
          <a:p>
            <a:pPr algn="l"/>
            <a:r>
              <a:rPr lang="en-GB" sz="1600">
                <a:solidFill>
                  <a:schemeClr val="bg1"/>
                </a:solidFill>
              </a:rPr>
              <a:t>...</a:t>
            </a:r>
          </a:p>
        </p:txBody>
      </p:sp>
    </p:spTree>
    <p:extLst>
      <p:ext uri="{BB962C8B-B14F-4D97-AF65-F5344CB8AC3E}">
        <p14:creationId xmlns:p14="http://schemas.microsoft.com/office/powerpoint/2010/main" val="211979337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withEffect">
                                  <p:stCondLst>
                                    <p:cond delay="0"/>
                                  </p:stCondLst>
                                  <p:childTnLst>
                                    <p:animClr clrSpc="rgb" dir="cw">
                                      <p:cBhvr override="childStyle">
                                        <p:cTn id="6" dur="1000" autoRev="1" fill="remove"/>
                                        <p:tgtEl>
                                          <p:spTgt spid="171"/>
                                        </p:tgtEl>
                                        <p:attrNameLst>
                                          <p:attrName>style.color</p:attrName>
                                        </p:attrNameLst>
                                      </p:cBhvr>
                                      <p:to>
                                        <a:srgbClr val="603BA1"/>
                                      </p:to>
                                    </p:animClr>
                                    <p:animClr clrSpc="rgb" dir="cw">
                                      <p:cBhvr>
                                        <p:cTn id="7" dur="1000" autoRev="1" fill="remove"/>
                                        <p:tgtEl>
                                          <p:spTgt spid="171"/>
                                        </p:tgtEl>
                                        <p:attrNameLst>
                                          <p:attrName>fillcolor</p:attrName>
                                        </p:attrNameLst>
                                      </p:cBhvr>
                                      <p:to>
                                        <a:srgbClr val="603BA1"/>
                                      </p:to>
                                    </p:animClr>
                                    <p:set>
                                      <p:cBhvr>
                                        <p:cTn id="8" dur="1000" autoRev="1" fill="remove"/>
                                        <p:tgtEl>
                                          <p:spTgt spid="171"/>
                                        </p:tgtEl>
                                        <p:attrNameLst>
                                          <p:attrName>fill.type</p:attrName>
                                        </p:attrNameLst>
                                      </p:cBhvr>
                                      <p:to>
                                        <p:strVal val="solid"/>
                                      </p:to>
                                    </p:set>
                                    <p:set>
                                      <p:cBhvr>
                                        <p:cTn id="9" dur="1000" autoRev="1" fill="remove"/>
                                        <p:tgtEl>
                                          <p:spTgt spid="171"/>
                                        </p:tgtEl>
                                        <p:attrNameLst>
                                          <p:attrName>fill.on</p:attrName>
                                        </p:attrNameLst>
                                      </p:cBhvr>
                                      <p:to>
                                        <p:strVal val="true"/>
                                      </p:to>
                                    </p:set>
                                  </p:childTnLst>
                                </p:cTn>
                              </p:par>
                              <p:par>
                                <p:cTn id="10" presetID="27" presetClass="emph" presetSubtype="0" repeatCount="2000" fill="remove" grpId="0" nodeType="withEffect">
                                  <p:stCondLst>
                                    <p:cond delay="0"/>
                                  </p:stCondLst>
                                  <p:childTnLst>
                                    <p:animClr clrSpc="rgb" dir="cw">
                                      <p:cBhvr override="childStyle">
                                        <p:cTn id="11" dur="1000" autoRev="1" fill="remove"/>
                                        <p:tgtEl>
                                          <p:spTgt spid="6"/>
                                        </p:tgtEl>
                                        <p:attrNameLst>
                                          <p:attrName>style.color</p:attrName>
                                        </p:attrNameLst>
                                      </p:cBhvr>
                                      <p:to>
                                        <a:srgbClr val="603BA1"/>
                                      </p:to>
                                    </p:animClr>
                                    <p:animClr clrSpc="rgb" dir="cw">
                                      <p:cBhvr>
                                        <p:cTn id="12" dur="1000" autoRev="1" fill="remove"/>
                                        <p:tgtEl>
                                          <p:spTgt spid="6"/>
                                        </p:tgtEl>
                                        <p:attrNameLst>
                                          <p:attrName>fillcolor</p:attrName>
                                        </p:attrNameLst>
                                      </p:cBhvr>
                                      <p:to>
                                        <a:srgbClr val="603BA1"/>
                                      </p:to>
                                    </p:animClr>
                                    <p:set>
                                      <p:cBhvr>
                                        <p:cTn id="13" dur="1000" autoRev="1" fill="remove"/>
                                        <p:tgtEl>
                                          <p:spTgt spid="6"/>
                                        </p:tgtEl>
                                        <p:attrNameLst>
                                          <p:attrName>fill.type</p:attrName>
                                        </p:attrNameLst>
                                      </p:cBhvr>
                                      <p:to>
                                        <p:strVal val="solid"/>
                                      </p:to>
                                    </p:set>
                                    <p:set>
                                      <p:cBhvr>
                                        <p:cTn id="14" dur="1000" autoRev="1" fill="remove"/>
                                        <p:tgtEl>
                                          <p:spTgt spid="6"/>
                                        </p:tgtEl>
                                        <p:attrNameLst>
                                          <p:attrName>fill.on</p:attrName>
                                        </p:attrNameLst>
                                      </p:cBhvr>
                                      <p:to>
                                        <p:strVal val="true"/>
                                      </p:to>
                                    </p:set>
                                  </p:childTnLst>
                                </p:cTn>
                              </p:par>
                              <p:par>
                                <p:cTn id="15" presetID="27" presetClass="emph" presetSubtype="0" repeatCount="2000" fill="remove" grpId="0" nodeType="withEffect">
                                  <p:stCondLst>
                                    <p:cond delay="0"/>
                                  </p:stCondLst>
                                  <p:childTnLst>
                                    <p:animClr clrSpc="rgb" dir="cw">
                                      <p:cBhvr override="childStyle">
                                        <p:cTn id="16" dur="1000" autoRev="1" fill="remove"/>
                                        <p:tgtEl>
                                          <p:spTgt spid="7"/>
                                        </p:tgtEl>
                                        <p:attrNameLst>
                                          <p:attrName>style.color</p:attrName>
                                        </p:attrNameLst>
                                      </p:cBhvr>
                                      <p:to>
                                        <a:srgbClr val="603BA1"/>
                                      </p:to>
                                    </p:animClr>
                                    <p:animClr clrSpc="rgb" dir="cw">
                                      <p:cBhvr>
                                        <p:cTn id="17" dur="1000" autoRev="1" fill="remove"/>
                                        <p:tgtEl>
                                          <p:spTgt spid="7"/>
                                        </p:tgtEl>
                                        <p:attrNameLst>
                                          <p:attrName>fillcolor</p:attrName>
                                        </p:attrNameLst>
                                      </p:cBhvr>
                                      <p:to>
                                        <a:srgbClr val="603BA1"/>
                                      </p:to>
                                    </p:animClr>
                                    <p:set>
                                      <p:cBhvr>
                                        <p:cTn id="18" dur="1000" autoRev="1" fill="remove"/>
                                        <p:tgtEl>
                                          <p:spTgt spid="7"/>
                                        </p:tgtEl>
                                        <p:attrNameLst>
                                          <p:attrName>fill.type</p:attrName>
                                        </p:attrNameLst>
                                      </p:cBhvr>
                                      <p:to>
                                        <p:strVal val="solid"/>
                                      </p:to>
                                    </p:set>
                                    <p:set>
                                      <p:cBhvr>
                                        <p:cTn id="19" dur="1000" autoRev="1" fill="remove"/>
                                        <p:tgtEl>
                                          <p:spTgt spid="7"/>
                                        </p:tgtEl>
                                        <p:attrNameLst>
                                          <p:attrName>fill.on</p:attrName>
                                        </p:attrNameLst>
                                      </p:cBhvr>
                                      <p:to>
                                        <p:strVal val="true"/>
                                      </p:to>
                                    </p:set>
                                  </p:childTnLst>
                                </p:cTn>
                              </p:par>
                              <p:par>
                                <p:cTn id="20" presetID="27" presetClass="emph" presetSubtype="0" repeatCount="2000" fill="remove" grpId="0" nodeType="withEffect">
                                  <p:stCondLst>
                                    <p:cond delay="0"/>
                                  </p:stCondLst>
                                  <p:childTnLst>
                                    <p:animClr clrSpc="rgb" dir="cw">
                                      <p:cBhvr override="childStyle">
                                        <p:cTn id="21" dur="1000" autoRev="1" fill="remove"/>
                                        <p:tgtEl>
                                          <p:spTgt spid="5"/>
                                        </p:tgtEl>
                                        <p:attrNameLst>
                                          <p:attrName>style.color</p:attrName>
                                        </p:attrNameLst>
                                      </p:cBhvr>
                                      <p:to>
                                        <a:srgbClr val="603BA1"/>
                                      </p:to>
                                    </p:animClr>
                                    <p:animClr clrSpc="rgb" dir="cw">
                                      <p:cBhvr>
                                        <p:cTn id="22" dur="1000" autoRev="1" fill="remove"/>
                                        <p:tgtEl>
                                          <p:spTgt spid="5"/>
                                        </p:tgtEl>
                                        <p:attrNameLst>
                                          <p:attrName>fillcolor</p:attrName>
                                        </p:attrNameLst>
                                      </p:cBhvr>
                                      <p:to>
                                        <a:srgbClr val="603BA1"/>
                                      </p:to>
                                    </p:animClr>
                                    <p:set>
                                      <p:cBhvr>
                                        <p:cTn id="23" dur="1000" autoRev="1" fill="remove"/>
                                        <p:tgtEl>
                                          <p:spTgt spid="5"/>
                                        </p:tgtEl>
                                        <p:attrNameLst>
                                          <p:attrName>fill.type</p:attrName>
                                        </p:attrNameLst>
                                      </p:cBhvr>
                                      <p:to>
                                        <p:strVal val="solid"/>
                                      </p:to>
                                    </p:set>
                                    <p:set>
                                      <p:cBhvr>
                                        <p:cTn id="24" dur="1000" autoRev="1" fill="remove"/>
                                        <p:tgtEl>
                                          <p:spTgt spid="5"/>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7" presetClass="emph" presetSubtype="0" repeatCount="2000" fill="remove" grpId="0" nodeType="clickEffect">
                                  <p:stCondLst>
                                    <p:cond delay="0"/>
                                  </p:stCondLst>
                                  <p:childTnLst>
                                    <p:animClr clrSpc="rgb" dir="cw">
                                      <p:cBhvr override="childStyle">
                                        <p:cTn id="28" dur="1000" autoRev="1" fill="remove"/>
                                        <p:tgtEl>
                                          <p:spTgt spid="172"/>
                                        </p:tgtEl>
                                        <p:attrNameLst>
                                          <p:attrName>style.color</p:attrName>
                                        </p:attrNameLst>
                                      </p:cBhvr>
                                      <p:to>
                                        <a:srgbClr val="603BA1"/>
                                      </p:to>
                                    </p:animClr>
                                    <p:animClr clrSpc="rgb" dir="cw">
                                      <p:cBhvr>
                                        <p:cTn id="29" dur="1000" autoRev="1" fill="remove"/>
                                        <p:tgtEl>
                                          <p:spTgt spid="172"/>
                                        </p:tgtEl>
                                        <p:attrNameLst>
                                          <p:attrName>fillcolor</p:attrName>
                                        </p:attrNameLst>
                                      </p:cBhvr>
                                      <p:to>
                                        <a:srgbClr val="603BA1"/>
                                      </p:to>
                                    </p:animClr>
                                    <p:set>
                                      <p:cBhvr>
                                        <p:cTn id="30" dur="1000" autoRev="1" fill="remove"/>
                                        <p:tgtEl>
                                          <p:spTgt spid="172"/>
                                        </p:tgtEl>
                                        <p:attrNameLst>
                                          <p:attrName>fill.type</p:attrName>
                                        </p:attrNameLst>
                                      </p:cBhvr>
                                      <p:to>
                                        <p:strVal val="solid"/>
                                      </p:to>
                                    </p:set>
                                    <p:set>
                                      <p:cBhvr>
                                        <p:cTn id="31" dur="1000" autoRev="1" fill="remove"/>
                                        <p:tgtEl>
                                          <p:spTgt spid="172"/>
                                        </p:tgtEl>
                                        <p:attrNameLst>
                                          <p:attrName>fill.on</p:attrName>
                                        </p:attrNameLst>
                                      </p:cBhvr>
                                      <p:to>
                                        <p:strVal val="true"/>
                                      </p:to>
                                    </p:set>
                                  </p:childTnLst>
                                </p:cTn>
                              </p:par>
                              <p:par>
                                <p:cTn id="32" presetID="27" presetClass="emph" presetSubtype="0" repeatCount="2000" fill="remove" grpId="0" nodeType="withEffect">
                                  <p:stCondLst>
                                    <p:cond delay="0"/>
                                  </p:stCondLst>
                                  <p:childTnLst>
                                    <p:animClr clrSpc="rgb" dir="cw">
                                      <p:cBhvr override="childStyle">
                                        <p:cTn id="33" dur="1000" autoRev="1" fill="remove"/>
                                        <p:tgtEl>
                                          <p:spTgt spid="173"/>
                                        </p:tgtEl>
                                        <p:attrNameLst>
                                          <p:attrName>style.color</p:attrName>
                                        </p:attrNameLst>
                                      </p:cBhvr>
                                      <p:to>
                                        <a:srgbClr val="603BA1"/>
                                      </p:to>
                                    </p:animClr>
                                    <p:animClr clrSpc="rgb" dir="cw">
                                      <p:cBhvr>
                                        <p:cTn id="34" dur="1000" autoRev="1" fill="remove"/>
                                        <p:tgtEl>
                                          <p:spTgt spid="173"/>
                                        </p:tgtEl>
                                        <p:attrNameLst>
                                          <p:attrName>fillcolor</p:attrName>
                                        </p:attrNameLst>
                                      </p:cBhvr>
                                      <p:to>
                                        <a:srgbClr val="603BA1"/>
                                      </p:to>
                                    </p:animClr>
                                    <p:set>
                                      <p:cBhvr>
                                        <p:cTn id="35" dur="1000" autoRev="1" fill="remove"/>
                                        <p:tgtEl>
                                          <p:spTgt spid="173"/>
                                        </p:tgtEl>
                                        <p:attrNameLst>
                                          <p:attrName>fill.type</p:attrName>
                                        </p:attrNameLst>
                                      </p:cBhvr>
                                      <p:to>
                                        <p:strVal val="solid"/>
                                      </p:to>
                                    </p:set>
                                    <p:set>
                                      <p:cBhvr>
                                        <p:cTn id="36" dur="1000" autoRev="1" fill="remove"/>
                                        <p:tgtEl>
                                          <p:spTgt spid="173"/>
                                        </p:tgtEl>
                                        <p:attrNameLst>
                                          <p:attrName>fill.on</p:attrName>
                                        </p:attrNameLst>
                                      </p:cBhvr>
                                      <p:to>
                                        <p:strVal val="true"/>
                                      </p:to>
                                    </p:set>
                                  </p:childTnLst>
                                </p:cTn>
                              </p:par>
                              <p:par>
                                <p:cTn id="37" presetID="27" presetClass="emph" presetSubtype="0" repeatCount="2000" fill="remove" grpId="0" nodeType="withEffect">
                                  <p:stCondLst>
                                    <p:cond delay="0"/>
                                  </p:stCondLst>
                                  <p:childTnLst>
                                    <p:animClr clrSpc="rgb" dir="cw">
                                      <p:cBhvr override="childStyle">
                                        <p:cTn id="38" dur="1000" autoRev="1" fill="remove"/>
                                        <p:tgtEl>
                                          <p:spTgt spid="3"/>
                                        </p:tgtEl>
                                        <p:attrNameLst>
                                          <p:attrName>style.color</p:attrName>
                                        </p:attrNameLst>
                                      </p:cBhvr>
                                      <p:to>
                                        <a:srgbClr val="603BA1"/>
                                      </p:to>
                                    </p:animClr>
                                    <p:animClr clrSpc="rgb" dir="cw">
                                      <p:cBhvr>
                                        <p:cTn id="39" dur="1000" autoRev="1" fill="remove"/>
                                        <p:tgtEl>
                                          <p:spTgt spid="3"/>
                                        </p:tgtEl>
                                        <p:attrNameLst>
                                          <p:attrName>fillcolor</p:attrName>
                                        </p:attrNameLst>
                                      </p:cBhvr>
                                      <p:to>
                                        <a:srgbClr val="603BA1"/>
                                      </p:to>
                                    </p:animClr>
                                    <p:set>
                                      <p:cBhvr>
                                        <p:cTn id="40" dur="1000" autoRev="1" fill="remove"/>
                                        <p:tgtEl>
                                          <p:spTgt spid="3"/>
                                        </p:tgtEl>
                                        <p:attrNameLst>
                                          <p:attrName>fill.type</p:attrName>
                                        </p:attrNameLst>
                                      </p:cBhvr>
                                      <p:to>
                                        <p:strVal val="solid"/>
                                      </p:to>
                                    </p:set>
                                    <p:set>
                                      <p:cBhvr>
                                        <p:cTn id="41" dur="1000" autoRev="1" fill="remove"/>
                                        <p:tgtEl>
                                          <p:spTgt spid="3"/>
                                        </p:tgtEl>
                                        <p:attrNameLst>
                                          <p:attrName>fill.on</p:attrName>
                                        </p:attrNameLst>
                                      </p:cBhvr>
                                      <p:to>
                                        <p:strVal val="true"/>
                                      </p:to>
                                    </p:set>
                                  </p:childTnLst>
                                </p:cTn>
                              </p:par>
                              <p:par>
                                <p:cTn id="42" presetID="27" presetClass="emph" presetSubtype="0" repeatCount="2000" fill="remove" grpId="0" nodeType="withEffect">
                                  <p:stCondLst>
                                    <p:cond delay="0"/>
                                  </p:stCondLst>
                                  <p:childTnLst>
                                    <p:animClr clrSpc="rgb" dir="cw">
                                      <p:cBhvr override="childStyle">
                                        <p:cTn id="43" dur="1000" autoRev="1" fill="remove"/>
                                        <p:tgtEl>
                                          <p:spTgt spid="2"/>
                                        </p:tgtEl>
                                        <p:attrNameLst>
                                          <p:attrName>style.color</p:attrName>
                                        </p:attrNameLst>
                                      </p:cBhvr>
                                      <p:to>
                                        <a:srgbClr val="603BA1"/>
                                      </p:to>
                                    </p:animClr>
                                    <p:animClr clrSpc="rgb" dir="cw">
                                      <p:cBhvr>
                                        <p:cTn id="44" dur="1000" autoRev="1" fill="remove"/>
                                        <p:tgtEl>
                                          <p:spTgt spid="2"/>
                                        </p:tgtEl>
                                        <p:attrNameLst>
                                          <p:attrName>fillcolor</p:attrName>
                                        </p:attrNameLst>
                                      </p:cBhvr>
                                      <p:to>
                                        <a:srgbClr val="603BA1"/>
                                      </p:to>
                                    </p:animClr>
                                    <p:set>
                                      <p:cBhvr>
                                        <p:cTn id="45" dur="1000" autoRev="1" fill="remove"/>
                                        <p:tgtEl>
                                          <p:spTgt spid="2"/>
                                        </p:tgtEl>
                                        <p:attrNameLst>
                                          <p:attrName>fill.type</p:attrName>
                                        </p:attrNameLst>
                                      </p:cBhvr>
                                      <p:to>
                                        <p:strVal val="solid"/>
                                      </p:to>
                                    </p:set>
                                    <p:set>
                                      <p:cBhvr>
                                        <p:cTn id="46" dur="100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1" grpId="0" animBg="1"/>
      <p:bldP spid="173" grpId="0" animBg="1"/>
      <p:bldP spid="2" grpId="0" animBg="1"/>
      <p:bldP spid="3" grpId="0" animBg="1"/>
      <p:bldP spid="7" grpId="0" animBg="1"/>
      <p:bldP spid="6"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C47E8-A2D5-8C0F-6647-97EA2954F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5225B-AB3C-DB02-D652-826A51C3BBF1}"/>
              </a:ext>
            </a:extLst>
          </p:cNvPr>
          <p:cNvSpPr>
            <a:spLocks noGrp="1"/>
          </p:cNvSpPr>
          <p:nvPr>
            <p:ph type="title"/>
          </p:nvPr>
        </p:nvSpPr>
        <p:spPr/>
        <p:txBody>
          <a:bodyPr/>
          <a:lstStyle/>
          <a:p>
            <a:r>
              <a:rPr lang="en-GB"/>
              <a:t>DEMO: Overview of MCS Agents</a:t>
            </a:r>
          </a:p>
        </p:txBody>
      </p:sp>
      <p:sp>
        <p:nvSpPr>
          <p:cNvPr id="3" name="Text Placeholder 2">
            <a:extLst>
              <a:ext uri="{FF2B5EF4-FFF2-40B4-BE49-F238E27FC236}">
                <a16:creationId xmlns:a16="http://schemas.microsoft.com/office/drawing/2014/main" id="{18AF56C7-13A9-4741-BD3A-FFD9C22BBB12}"/>
              </a:ext>
            </a:extLst>
          </p:cNvPr>
          <p:cNvSpPr>
            <a:spLocks noGrp="1"/>
          </p:cNvSpPr>
          <p:nvPr>
            <p:ph type="body" sz="quarter" idx="12"/>
          </p:nvPr>
        </p:nvSpPr>
        <p:spPr/>
        <p:txBody>
          <a:bodyPr/>
          <a:lstStyle/>
          <a:p>
            <a:r>
              <a:rPr lang="en-GB"/>
              <a:t>Paolo Pialorsi</a:t>
            </a:r>
          </a:p>
        </p:txBody>
      </p:sp>
    </p:spTree>
    <p:extLst>
      <p:ext uri="{BB962C8B-B14F-4D97-AF65-F5344CB8AC3E}">
        <p14:creationId xmlns:p14="http://schemas.microsoft.com/office/powerpoint/2010/main" val="211904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3C6FD-EF1A-B5DB-12CB-6B58771EA1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CC3831-57F8-BBC6-0FC9-40B87D0F88C5}"/>
              </a:ext>
            </a:extLst>
          </p:cNvPr>
          <p:cNvSpPr>
            <a:spLocks noGrp="1"/>
          </p:cNvSpPr>
          <p:nvPr>
            <p:ph type="title"/>
          </p:nvPr>
        </p:nvSpPr>
        <p:spPr>
          <a:xfrm>
            <a:off x="588264" y="2875002"/>
            <a:ext cx="4148836" cy="1107996"/>
          </a:xfrm>
        </p:spPr>
        <p:txBody>
          <a:bodyPr/>
          <a:lstStyle/>
          <a:p>
            <a:r>
              <a:rPr lang="en-US" spc="0"/>
              <a:t>When &amp; why to use MCS agents</a:t>
            </a:r>
            <a:endParaRPr lang="uk-UA" spc="0"/>
          </a:p>
        </p:txBody>
      </p:sp>
      <p:sp>
        <p:nvSpPr>
          <p:cNvPr id="11" name="TextBox 10">
            <a:extLst>
              <a:ext uri="{FF2B5EF4-FFF2-40B4-BE49-F238E27FC236}">
                <a16:creationId xmlns:a16="http://schemas.microsoft.com/office/drawing/2014/main" id="{BC2BD559-90CB-0C51-59CC-712FFFA17105}"/>
              </a:ext>
            </a:extLst>
          </p:cNvPr>
          <p:cNvSpPr txBox="1"/>
          <p:nvPr/>
        </p:nvSpPr>
        <p:spPr>
          <a:xfrm>
            <a:off x="7185025" y="921634"/>
            <a:ext cx="4884447"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800">
                <a:solidFill>
                  <a:schemeClr val="tx1"/>
                </a:solidFill>
                <a:latin typeface="+mn-lt"/>
              </a:rPr>
              <a:t>Scenario that requires </a:t>
            </a:r>
            <a:br>
              <a:rPr lang="ru-RU" sz="1800">
                <a:solidFill>
                  <a:schemeClr val="tx1"/>
                </a:solidFill>
                <a:latin typeface="+mn-lt"/>
              </a:rPr>
            </a:br>
            <a:r>
              <a:rPr lang="en-US" sz="1800">
                <a:ln w="3175">
                  <a:noFill/>
                </a:ln>
                <a:gradFill>
                  <a:gsLst>
                    <a:gs pos="0">
                      <a:srgbClr val="D59ED7"/>
                    </a:gs>
                    <a:gs pos="80000">
                      <a:srgbClr val="8DC8E8"/>
                    </a:gs>
                  </a:gsLst>
                  <a:path path="circle">
                    <a:fillToRect l="100000" t="100000"/>
                  </a:path>
                </a:gradFill>
                <a:cs typeface="Segoe UI" pitchFamily="34" charset="0"/>
              </a:rPr>
              <a:t>Topics</a:t>
            </a:r>
            <a:r>
              <a:rPr lang="en-US" sz="1800">
                <a:solidFill>
                  <a:schemeClr val="tx1"/>
                </a:solidFill>
                <a:latin typeface="+mn-lt"/>
              </a:rPr>
              <a:t>, </a:t>
            </a:r>
            <a:r>
              <a:rPr lang="en-US" sz="1800">
                <a:ln w="3175">
                  <a:noFill/>
                </a:ln>
                <a:gradFill>
                  <a:gsLst>
                    <a:gs pos="0">
                      <a:srgbClr val="D59ED7"/>
                    </a:gs>
                    <a:gs pos="80000">
                      <a:srgbClr val="8DC8E8"/>
                    </a:gs>
                  </a:gsLst>
                  <a:path path="circle">
                    <a:fillToRect l="100000" t="100000"/>
                  </a:path>
                </a:gradFill>
                <a:cs typeface="Segoe UI" pitchFamily="34" charset="0"/>
              </a:rPr>
              <a:t>Actions</a:t>
            </a:r>
            <a:r>
              <a:rPr lang="en-US" sz="1800">
                <a:solidFill>
                  <a:schemeClr val="tx1"/>
                </a:solidFill>
              </a:rPr>
              <a:t>, or </a:t>
            </a:r>
            <a:r>
              <a:rPr lang="en-US" sz="1800">
                <a:ln w="3175">
                  <a:noFill/>
                </a:ln>
                <a:gradFill>
                  <a:gsLst>
                    <a:gs pos="0">
                      <a:srgbClr val="D59ED7"/>
                    </a:gs>
                    <a:gs pos="80000">
                      <a:srgbClr val="8DC8E8"/>
                    </a:gs>
                  </a:gsLst>
                  <a:path path="circle">
                    <a:fillToRect l="100000" t="100000"/>
                  </a:path>
                </a:gradFill>
                <a:cs typeface="Segoe UI" pitchFamily="34" charset="0"/>
              </a:rPr>
              <a:t>Autonomous</a:t>
            </a:r>
            <a:r>
              <a:rPr lang="en-US" sz="1800">
                <a:solidFill>
                  <a:schemeClr val="tx1"/>
                </a:solidFill>
              </a:rPr>
              <a:t> actions</a:t>
            </a:r>
            <a:endParaRPr lang="en-US" sz="1800">
              <a:ln w="3175">
                <a:noFill/>
              </a:ln>
              <a:gradFill>
                <a:gsLst>
                  <a:gs pos="0">
                    <a:srgbClr val="D59ED7"/>
                  </a:gs>
                  <a:gs pos="80000">
                    <a:srgbClr val="8DC8E8"/>
                  </a:gs>
                </a:gsLst>
                <a:path path="circle">
                  <a:fillToRect l="100000" t="100000"/>
                </a:path>
              </a:gradFill>
              <a:cs typeface="Segoe UI" pitchFamily="34" charset="0"/>
            </a:endParaRPr>
          </a:p>
        </p:txBody>
      </p:sp>
      <p:sp>
        <p:nvSpPr>
          <p:cNvPr id="12" name="TextBox 11">
            <a:extLst>
              <a:ext uri="{FF2B5EF4-FFF2-40B4-BE49-F238E27FC236}">
                <a16:creationId xmlns:a16="http://schemas.microsoft.com/office/drawing/2014/main" id="{B04EEBA0-22D6-CE75-66C1-79A5D87C696D}"/>
              </a:ext>
            </a:extLst>
          </p:cNvPr>
          <p:cNvSpPr txBox="1"/>
          <p:nvPr/>
        </p:nvSpPr>
        <p:spPr>
          <a:xfrm>
            <a:off x="7185025" y="2064429"/>
            <a:ext cx="4884447"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a:ln w="3175">
                  <a:noFill/>
                </a:ln>
                <a:gradFill>
                  <a:gsLst>
                    <a:gs pos="0">
                      <a:srgbClr val="D59ED7"/>
                    </a:gs>
                    <a:gs pos="80000">
                      <a:srgbClr val="8DC8E8"/>
                    </a:gs>
                  </a:gsLst>
                  <a:path path="circle">
                    <a:fillToRect l="100000" t="100000"/>
                  </a:path>
                </a:gradFill>
                <a:cs typeface="Segoe UI" pitchFamily="34" charset="0"/>
              </a:rPr>
              <a:t>Layer</a:t>
            </a:r>
            <a:r>
              <a:rPr lang="en-US" sz="1800">
                <a:solidFill>
                  <a:schemeClr val="tx1"/>
                </a:solidFill>
                <a:latin typeface="+mn-lt"/>
              </a:rPr>
              <a:t> on top of the </a:t>
            </a:r>
            <a:r>
              <a:rPr lang="en-US" sz="1800">
                <a:ln w="3175">
                  <a:noFill/>
                </a:ln>
                <a:gradFill>
                  <a:gsLst>
                    <a:gs pos="0">
                      <a:srgbClr val="D59ED7"/>
                    </a:gs>
                    <a:gs pos="80000">
                      <a:srgbClr val="8DC8E8"/>
                    </a:gs>
                  </a:gsLst>
                  <a:path path="circle">
                    <a:fillToRect l="100000" t="100000"/>
                  </a:path>
                </a:gradFill>
                <a:cs typeface="Segoe UI" pitchFamily="34" charset="0"/>
              </a:rPr>
              <a:t>full capability </a:t>
            </a:r>
            <a:br>
              <a:rPr lang="ru-RU" sz="1800">
                <a:gradFill>
                  <a:gsLst>
                    <a:gs pos="0">
                      <a:srgbClr val="D59ED7"/>
                    </a:gs>
                    <a:gs pos="68000">
                      <a:srgbClr val="8DC8E8"/>
                    </a:gs>
                  </a:gsLst>
                  <a:lin ang="10800000" scaled="1"/>
                </a:gradFill>
                <a:latin typeface="+mn-lt"/>
              </a:rPr>
            </a:br>
            <a:r>
              <a:rPr lang="en-US" sz="1800">
                <a:solidFill>
                  <a:schemeClr val="tx1"/>
                </a:solidFill>
                <a:latin typeface="+mn-lt"/>
              </a:rPr>
              <a:t>of Microsoft </a:t>
            </a:r>
            <a:r>
              <a:rPr lang="en-US" sz="1800">
                <a:ln w="3175">
                  <a:noFill/>
                </a:ln>
                <a:gradFill>
                  <a:gsLst>
                    <a:gs pos="0">
                      <a:srgbClr val="D59ED7"/>
                    </a:gs>
                    <a:gs pos="80000">
                      <a:srgbClr val="8DC8E8"/>
                    </a:gs>
                  </a:gsLst>
                  <a:path path="circle">
                    <a:fillToRect l="100000" t="100000"/>
                  </a:path>
                </a:gradFill>
                <a:cs typeface="Segoe UI" pitchFamily="34" charset="0"/>
              </a:rPr>
              <a:t>Power Platform</a:t>
            </a:r>
            <a:endParaRPr lang="en-US" sz="1800">
              <a:solidFill>
                <a:schemeClr val="tx1"/>
              </a:solidFill>
              <a:latin typeface="+mn-lt"/>
            </a:endParaRPr>
          </a:p>
        </p:txBody>
      </p:sp>
      <p:sp>
        <p:nvSpPr>
          <p:cNvPr id="13" name="TextBox 12">
            <a:extLst>
              <a:ext uri="{FF2B5EF4-FFF2-40B4-BE49-F238E27FC236}">
                <a16:creationId xmlns:a16="http://schemas.microsoft.com/office/drawing/2014/main" id="{E01E36FE-650E-7ACF-A300-88B78B7A22A1}"/>
              </a:ext>
            </a:extLst>
          </p:cNvPr>
          <p:cNvSpPr txBox="1"/>
          <p:nvPr/>
        </p:nvSpPr>
        <p:spPr>
          <a:xfrm>
            <a:off x="7185026" y="3183694"/>
            <a:ext cx="4692236"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a:ln w="3175">
                  <a:noFill/>
                </a:ln>
                <a:gradFill>
                  <a:gsLst>
                    <a:gs pos="0">
                      <a:srgbClr val="D59ED7"/>
                    </a:gs>
                    <a:gs pos="80000">
                      <a:srgbClr val="8DC8E8"/>
                    </a:gs>
                  </a:gsLst>
                  <a:path path="circle">
                    <a:fillToRect l="100000" t="100000"/>
                  </a:path>
                </a:gradFill>
                <a:cs typeface="Segoe UI" pitchFamily="34" charset="0"/>
              </a:rPr>
              <a:t>Target </a:t>
            </a:r>
            <a:r>
              <a:rPr lang="en-GB" sz="1800">
                <a:solidFill>
                  <a:schemeClr val="tx1"/>
                </a:solidFill>
                <a:latin typeface="+mn-lt"/>
              </a:rPr>
              <a:t>multiple channels (Teams, Microsoft 365 Copilot Chat, Web, etc.)</a:t>
            </a:r>
            <a:endParaRPr lang="en-US" sz="1800">
              <a:solidFill>
                <a:schemeClr val="tx1"/>
              </a:solidFill>
              <a:latin typeface="+mn-lt"/>
            </a:endParaRPr>
          </a:p>
        </p:txBody>
      </p:sp>
      <p:sp>
        <p:nvSpPr>
          <p:cNvPr id="14" name="TextBox 13">
            <a:extLst>
              <a:ext uri="{FF2B5EF4-FFF2-40B4-BE49-F238E27FC236}">
                <a16:creationId xmlns:a16="http://schemas.microsoft.com/office/drawing/2014/main" id="{AAC7D846-0649-8F68-CC7D-B05F405C0FAE}"/>
              </a:ext>
            </a:extLst>
          </p:cNvPr>
          <p:cNvSpPr txBox="1"/>
          <p:nvPr/>
        </p:nvSpPr>
        <p:spPr>
          <a:xfrm>
            <a:off x="7185025" y="4176970"/>
            <a:ext cx="4884447"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a:ln w="3175">
                  <a:noFill/>
                </a:ln>
                <a:gradFill>
                  <a:gsLst>
                    <a:gs pos="0">
                      <a:srgbClr val="D59ED7"/>
                    </a:gs>
                    <a:gs pos="80000">
                      <a:srgbClr val="8DC8E8"/>
                    </a:gs>
                  </a:gsLst>
                  <a:path path="circle">
                    <a:fillToRect l="100000" t="100000"/>
                  </a:path>
                </a:gradFill>
                <a:cs typeface="Segoe UI" pitchFamily="34" charset="0"/>
              </a:rPr>
              <a:t>Support</a:t>
            </a:r>
            <a:r>
              <a:rPr lang="en-US" sz="1800">
                <a:solidFill>
                  <a:schemeClr val="tx1"/>
                </a:solidFill>
                <a:latin typeface="+mn-lt"/>
              </a:rPr>
              <a:t> various data sources and Power Platform connectors</a:t>
            </a:r>
          </a:p>
        </p:txBody>
      </p:sp>
      <p:sp>
        <p:nvSpPr>
          <p:cNvPr id="17" name="TextBox 16">
            <a:extLst>
              <a:ext uri="{FF2B5EF4-FFF2-40B4-BE49-F238E27FC236}">
                <a16:creationId xmlns:a16="http://schemas.microsoft.com/office/drawing/2014/main" id="{EF0414FE-EFD3-3D53-DAEC-7799E3128C95}"/>
              </a:ext>
            </a:extLst>
          </p:cNvPr>
          <p:cNvSpPr txBox="1"/>
          <p:nvPr/>
        </p:nvSpPr>
        <p:spPr>
          <a:xfrm>
            <a:off x="7185025" y="5140502"/>
            <a:ext cx="4884447"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a:solidFill>
                  <a:schemeClr val="tx1"/>
                </a:solidFill>
                <a:latin typeface="+mn-lt"/>
              </a:rPr>
              <a:t>Add </a:t>
            </a:r>
            <a:r>
              <a:rPr lang="en-US" sz="1800">
                <a:ln w="3175">
                  <a:noFill/>
                </a:ln>
                <a:gradFill>
                  <a:gsLst>
                    <a:gs pos="0">
                      <a:srgbClr val="D59ED7"/>
                    </a:gs>
                    <a:gs pos="80000">
                      <a:srgbClr val="8DC8E8"/>
                    </a:gs>
                  </a:gsLst>
                  <a:path path="circle">
                    <a:fillToRect l="100000" t="100000"/>
                  </a:path>
                </a:gradFill>
                <a:cs typeface="Segoe UI" pitchFamily="34" charset="0"/>
              </a:rPr>
              <a:t>domain knowledge </a:t>
            </a:r>
            <a:r>
              <a:rPr lang="en-US" sz="1800">
                <a:solidFill>
                  <a:schemeClr val="tx1"/>
                </a:solidFill>
                <a:latin typeface="+mn-lt"/>
              </a:rPr>
              <a:t>as instructions </a:t>
            </a:r>
            <a:br>
              <a:rPr lang="ru-RU" sz="1800">
                <a:solidFill>
                  <a:schemeClr val="tx1"/>
                </a:solidFill>
                <a:latin typeface="+mn-lt"/>
              </a:rPr>
            </a:br>
            <a:r>
              <a:rPr lang="en-US" sz="1800">
                <a:solidFill>
                  <a:schemeClr val="tx1"/>
                </a:solidFill>
                <a:latin typeface="+mn-lt"/>
              </a:rPr>
              <a:t>to enable </a:t>
            </a:r>
            <a:r>
              <a:rPr lang="en-US" sz="1800">
                <a:ln w="3175">
                  <a:noFill/>
                </a:ln>
                <a:gradFill>
                  <a:gsLst>
                    <a:gs pos="0">
                      <a:srgbClr val="D59ED7"/>
                    </a:gs>
                    <a:gs pos="80000">
                      <a:srgbClr val="8DC8E8"/>
                    </a:gs>
                  </a:gsLst>
                  <a:path path="circle">
                    <a:fillToRect l="100000" t="100000"/>
                  </a:path>
                </a:gradFill>
                <a:cs typeface="Segoe UI" pitchFamily="34" charset="0"/>
              </a:rPr>
              <a:t>nuanced</a:t>
            </a:r>
            <a:r>
              <a:rPr lang="en-US" sz="1800">
                <a:solidFill>
                  <a:schemeClr val="tx1"/>
                </a:solidFill>
                <a:latin typeface="+mn-lt"/>
              </a:rPr>
              <a:t> interpretation of data received from sources like plugins</a:t>
            </a:r>
          </a:p>
        </p:txBody>
      </p:sp>
      <p:grpSp>
        <p:nvGrpSpPr>
          <p:cNvPr id="24" name="Group 23">
            <a:extLst>
              <a:ext uri="{FF2B5EF4-FFF2-40B4-BE49-F238E27FC236}">
                <a16:creationId xmlns:a16="http://schemas.microsoft.com/office/drawing/2014/main" id="{22CDF87A-969C-563A-20AD-BB696AF51448}"/>
              </a:ext>
              <a:ext uri="{C183D7F6-B498-43B3-948B-1728B52AA6E4}">
                <adec:decorative xmlns:adec="http://schemas.microsoft.com/office/drawing/2017/decorative" val="1"/>
              </a:ext>
            </a:extLst>
          </p:cNvPr>
          <p:cNvGrpSpPr/>
          <p:nvPr/>
        </p:nvGrpSpPr>
        <p:grpSpPr>
          <a:xfrm>
            <a:off x="6217604" y="3191771"/>
            <a:ext cx="537845" cy="537845"/>
            <a:chOff x="6242051" y="3216218"/>
            <a:chExt cx="488950" cy="488950"/>
          </a:xfrm>
        </p:grpSpPr>
        <p:sp>
          <p:nvSpPr>
            <p:cNvPr id="7" name="Oval 6">
              <a:extLst>
                <a:ext uri="{FF2B5EF4-FFF2-40B4-BE49-F238E27FC236}">
                  <a16:creationId xmlns:a16="http://schemas.microsoft.com/office/drawing/2014/main" id="{34DF0D99-17DB-E907-8A4A-A75764F2AA52}"/>
                </a:ext>
                <a:ext uri="{C183D7F6-B498-43B3-948B-1728B52AA6E4}">
                  <adec:decorative xmlns:adec="http://schemas.microsoft.com/office/drawing/2017/decorative" val="1"/>
                </a:ext>
              </a:extLst>
            </p:cNvPr>
            <p:cNvSpPr/>
            <p:nvPr/>
          </p:nvSpPr>
          <p:spPr bwMode="auto">
            <a:xfrm>
              <a:off x="6242051" y="3216218"/>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27" name="Graphic 26">
              <a:extLst>
                <a:ext uri="{FF2B5EF4-FFF2-40B4-BE49-F238E27FC236}">
                  <a16:creationId xmlns:a16="http://schemas.microsoft.com/office/drawing/2014/main" id="{B324F844-D7DF-5146-CF99-B52A62412B8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1953" y="3296120"/>
              <a:ext cx="329147" cy="329147"/>
            </a:xfrm>
            <a:prstGeom prst="rect">
              <a:avLst/>
            </a:prstGeom>
          </p:spPr>
        </p:pic>
      </p:grpSp>
      <p:grpSp>
        <p:nvGrpSpPr>
          <p:cNvPr id="20" name="Group 19">
            <a:extLst>
              <a:ext uri="{FF2B5EF4-FFF2-40B4-BE49-F238E27FC236}">
                <a16:creationId xmlns:a16="http://schemas.microsoft.com/office/drawing/2014/main" id="{794C3CBB-A1E2-3C54-E84A-EB94258E4335}"/>
              </a:ext>
              <a:ext uri="{C183D7F6-B498-43B3-948B-1728B52AA6E4}">
                <adec:decorative xmlns:adec="http://schemas.microsoft.com/office/drawing/2017/decorative" val="1"/>
              </a:ext>
            </a:extLst>
          </p:cNvPr>
          <p:cNvGrpSpPr/>
          <p:nvPr/>
        </p:nvGrpSpPr>
        <p:grpSpPr>
          <a:xfrm>
            <a:off x="6221668" y="929711"/>
            <a:ext cx="537845" cy="537845"/>
            <a:chOff x="6246115" y="917828"/>
            <a:chExt cx="488950" cy="488950"/>
          </a:xfrm>
        </p:grpSpPr>
        <p:sp>
          <p:nvSpPr>
            <p:cNvPr id="3" name="Oval 2">
              <a:extLst>
                <a:ext uri="{FF2B5EF4-FFF2-40B4-BE49-F238E27FC236}">
                  <a16:creationId xmlns:a16="http://schemas.microsoft.com/office/drawing/2014/main" id="{B7055B18-49CE-788D-B53E-085C8D8963BB}"/>
                </a:ext>
                <a:ext uri="{C183D7F6-B498-43B3-948B-1728B52AA6E4}">
                  <adec:decorative xmlns:adec="http://schemas.microsoft.com/office/drawing/2017/decorative" val="1"/>
                </a:ext>
              </a:extLst>
            </p:cNvPr>
            <p:cNvSpPr/>
            <p:nvPr/>
          </p:nvSpPr>
          <p:spPr bwMode="auto">
            <a:xfrm>
              <a:off x="6246115" y="917828"/>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6" name="Graphic 5">
              <a:extLst>
                <a:ext uri="{FF2B5EF4-FFF2-40B4-BE49-F238E27FC236}">
                  <a16:creationId xmlns:a16="http://schemas.microsoft.com/office/drawing/2014/main" id="{AF4B0384-0E1D-27B2-D39B-A3CB215714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2287" y="1024000"/>
              <a:ext cx="276606" cy="276606"/>
            </a:xfrm>
            <a:prstGeom prst="rect">
              <a:avLst/>
            </a:prstGeom>
          </p:spPr>
        </p:pic>
      </p:grpSp>
      <p:grpSp>
        <p:nvGrpSpPr>
          <p:cNvPr id="22" name="Group 21">
            <a:extLst>
              <a:ext uri="{FF2B5EF4-FFF2-40B4-BE49-F238E27FC236}">
                <a16:creationId xmlns:a16="http://schemas.microsoft.com/office/drawing/2014/main" id="{191F4B92-83D4-610A-BE56-A4F6013B07D7}"/>
              </a:ext>
              <a:ext uri="{C183D7F6-B498-43B3-948B-1728B52AA6E4}">
                <adec:decorative xmlns:adec="http://schemas.microsoft.com/office/drawing/2017/decorative" val="1"/>
              </a:ext>
            </a:extLst>
          </p:cNvPr>
          <p:cNvGrpSpPr/>
          <p:nvPr/>
        </p:nvGrpSpPr>
        <p:grpSpPr>
          <a:xfrm>
            <a:off x="6217604" y="2072506"/>
            <a:ext cx="537845" cy="537845"/>
            <a:chOff x="6242051" y="2096953"/>
            <a:chExt cx="488950" cy="488950"/>
          </a:xfrm>
        </p:grpSpPr>
        <p:sp>
          <p:nvSpPr>
            <p:cNvPr id="5" name="Oval 4">
              <a:extLst>
                <a:ext uri="{FF2B5EF4-FFF2-40B4-BE49-F238E27FC236}">
                  <a16:creationId xmlns:a16="http://schemas.microsoft.com/office/drawing/2014/main" id="{23D1A5AC-DE63-BDE1-FD36-7BE63527A249}"/>
                </a:ext>
                <a:ext uri="{C183D7F6-B498-43B3-948B-1728B52AA6E4}">
                  <adec:decorative xmlns:adec="http://schemas.microsoft.com/office/drawing/2017/decorative" val="1"/>
                </a:ext>
              </a:extLst>
            </p:cNvPr>
            <p:cNvSpPr/>
            <p:nvPr/>
          </p:nvSpPr>
          <p:spPr bwMode="auto">
            <a:xfrm>
              <a:off x="6242051" y="2096953"/>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10" name="Graphic 9">
              <a:extLst>
                <a:ext uri="{FF2B5EF4-FFF2-40B4-BE49-F238E27FC236}">
                  <a16:creationId xmlns:a16="http://schemas.microsoft.com/office/drawing/2014/main" id="{9948C441-D933-EF5E-1F2C-EB6FF9D70B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223" y="2203125"/>
              <a:ext cx="276606" cy="276606"/>
            </a:xfrm>
            <a:prstGeom prst="rect">
              <a:avLst/>
            </a:prstGeom>
          </p:spPr>
        </p:pic>
      </p:grpSp>
      <p:grpSp>
        <p:nvGrpSpPr>
          <p:cNvPr id="26" name="Group 25">
            <a:extLst>
              <a:ext uri="{FF2B5EF4-FFF2-40B4-BE49-F238E27FC236}">
                <a16:creationId xmlns:a16="http://schemas.microsoft.com/office/drawing/2014/main" id="{AE7E559B-4ABA-24EF-8763-0D54A8A1B272}"/>
              </a:ext>
              <a:ext uri="{C183D7F6-B498-43B3-948B-1728B52AA6E4}">
                <adec:decorative xmlns:adec="http://schemas.microsoft.com/office/drawing/2017/decorative" val="1"/>
              </a:ext>
            </a:extLst>
          </p:cNvPr>
          <p:cNvGrpSpPr/>
          <p:nvPr/>
        </p:nvGrpSpPr>
        <p:grpSpPr>
          <a:xfrm>
            <a:off x="6217604" y="4185046"/>
            <a:ext cx="537845" cy="537845"/>
            <a:chOff x="6242051" y="4209493"/>
            <a:chExt cx="488950" cy="488950"/>
          </a:xfrm>
        </p:grpSpPr>
        <p:sp>
          <p:nvSpPr>
            <p:cNvPr id="9" name="Oval 8">
              <a:extLst>
                <a:ext uri="{FF2B5EF4-FFF2-40B4-BE49-F238E27FC236}">
                  <a16:creationId xmlns:a16="http://schemas.microsoft.com/office/drawing/2014/main" id="{29F412CE-36FA-0047-C7BD-D127F14D4158}"/>
                </a:ext>
                <a:ext uri="{C183D7F6-B498-43B3-948B-1728B52AA6E4}">
                  <adec:decorative xmlns:adec="http://schemas.microsoft.com/office/drawing/2017/decorative" val="1"/>
                </a:ext>
              </a:extLst>
            </p:cNvPr>
            <p:cNvSpPr/>
            <p:nvPr/>
          </p:nvSpPr>
          <p:spPr bwMode="auto">
            <a:xfrm>
              <a:off x="6242051" y="4209493"/>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16" name="Graphic 15">
              <a:extLst>
                <a:ext uri="{FF2B5EF4-FFF2-40B4-BE49-F238E27FC236}">
                  <a16:creationId xmlns:a16="http://schemas.microsoft.com/office/drawing/2014/main" id="{D9C2C051-8A0B-FDEB-9C3F-A73C43834B9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348223" y="4315665"/>
              <a:ext cx="276606" cy="276606"/>
            </a:xfrm>
            <a:prstGeom prst="rect">
              <a:avLst/>
            </a:prstGeom>
          </p:spPr>
        </p:pic>
      </p:grpSp>
      <p:grpSp>
        <p:nvGrpSpPr>
          <p:cNvPr id="28" name="Group 27">
            <a:extLst>
              <a:ext uri="{FF2B5EF4-FFF2-40B4-BE49-F238E27FC236}">
                <a16:creationId xmlns:a16="http://schemas.microsoft.com/office/drawing/2014/main" id="{2E741C62-D514-F3B0-2C93-D6A9C74C6040}"/>
              </a:ext>
              <a:ext uri="{C183D7F6-B498-43B3-948B-1728B52AA6E4}">
                <adec:decorative xmlns:adec="http://schemas.microsoft.com/office/drawing/2017/decorative" val="1"/>
              </a:ext>
            </a:extLst>
          </p:cNvPr>
          <p:cNvGrpSpPr/>
          <p:nvPr/>
        </p:nvGrpSpPr>
        <p:grpSpPr>
          <a:xfrm>
            <a:off x="6217604" y="5178321"/>
            <a:ext cx="537845" cy="537845"/>
            <a:chOff x="6242051" y="5103475"/>
            <a:chExt cx="488950" cy="488950"/>
          </a:xfrm>
        </p:grpSpPr>
        <p:sp>
          <p:nvSpPr>
            <p:cNvPr id="15" name="Oval 14">
              <a:extLst>
                <a:ext uri="{FF2B5EF4-FFF2-40B4-BE49-F238E27FC236}">
                  <a16:creationId xmlns:a16="http://schemas.microsoft.com/office/drawing/2014/main" id="{707E54B1-3410-9985-A73A-87F2EE912B54}"/>
                </a:ext>
                <a:ext uri="{C183D7F6-B498-43B3-948B-1728B52AA6E4}">
                  <adec:decorative xmlns:adec="http://schemas.microsoft.com/office/drawing/2017/decorative" val="1"/>
                </a:ext>
              </a:extLst>
            </p:cNvPr>
            <p:cNvSpPr/>
            <p:nvPr/>
          </p:nvSpPr>
          <p:spPr bwMode="auto">
            <a:xfrm>
              <a:off x="6242051" y="5103475"/>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19" name="Graphic 18">
              <a:extLst>
                <a:ext uri="{FF2B5EF4-FFF2-40B4-BE49-F238E27FC236}">
                  <a16:creationId xmlns:a16="http://schemas.microsoft.com/office/drawing/2014/main" id="{2C217587-9FE8-7065-719F-84C7EE44FA8F}"/>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6348223" y="5209647"/>
              <a:ext cx="276606" cy="276606"/>
            </a:xfrm>
            <a:prstGeom prst="rect">
              <a:avLst/>
            </a:prstGeom>
          </p:spPr>
        </p:pic>
      </p:grpSp>
    </p:spTree>
    <p:extLst>
      <p:ext uri="{BB962C8B-B14F-4D97-AF65-F5344CB8AC3E}">
        <p14:creationId xmlns:p14="http://schemas.microsoft.com/office/powerpoint/2010/main" val="435836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accel="50000" decel="5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6" presetClass="emph" presetSubtype="0" accel="50000" decel="50000" autoRev="1" fill="hold" nodeType="withEffect">
                                  <p:stCondLst>
                                    <p:cond delay="0"/>
                                  </p:stCondLst>
                                  <p:childTnLst>
                                    <p:animScale>
                                      <p:cBhvr>
                                        <p:cTn id="11" dur="300" fill="hold"/>
                                        <p:tgtEl>
                                          <p:spTgt spid="20"/>
                                        </p:tgtEl>
                                      </p:cBhvr>
                                      <p:by x="120000" y="120000"/>
                                    </p:animScale>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50000" fill="hold" grpId="1" nodeType="withEffect">
                                  <p:stCondLst>
                                    <p:cond delay="0"/>
                                  </p:stCondLst>
                                  <p:childTnLst>
                                    <p:animMotion origin="layout" path="M -0.01836 1.48148E-6 L -3.33333E-6 1.48148E-6 " pathEditMode="relative" rAng="0" ptsTypes="AA">
                                      <p:cBhvr>
                                        <p:cTn id="16" dur="500" fill="hold"/>
                                        <p:tgtEl>
                                          <p:spTgt spid="11"/>
                                        </p:tgtEl>
                                        <p:attrNameLst>
                                          <p:attrName>ppt_x</p:attrName>
                                          <p:attrName>ppt_y</p:attrName>
                                        </p:attrNameLst>
                                      </p:cBhvr>
                                      <p:rCtr x="911" y="0"/>
                                    </p:animMotion>
                                  </p:childTnLst>
                                </p:cTn>
                              </p:par>
                            </p:childTnLst>
                          </p:cTn>
                        </p:par>
                      </p:childTnLst>
                    </p:cTn>
                  </p:par>
                  <p:par>
                    <p:cTn id="17" fill="hold">
                      <p:stCondLst>
                        <p:cond delay="indefinite"/>
                      </p:stCondLst>
                      <p:childTnLst>
                        <p:par>
                          <p:cTn id="18" fill="hold">
                            <p:stCondLst>
                              <p:cond delay="0"/>
                            </p:stCondLst>
                            <p:childTnLst>
                              <p:par>
                                <p:cTn id="19" presetID="53" presetClass="entr" presetSubtype="16" accel="50000" decel="5000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par>
                                <p:cTn id="24" presetID="6" presetClass="emph" presetSubtype="0" accel="50000" decel="50000" autoRev="1" fill="hold" nodeType="withEffect">
                                  <p:stCondLst>
                                    <p:cond delay="0"/>
                                  </p:stCondLst>
                                  <p:childTnLst>
                                    <p:animScale>
                                      <p:cBhvr>
                                        <p:cTn id="25" dur="300" fill="hold"/>
                                        <p:tgtEl>
                                          <p:spTgt spid="22"/>
                                        </p:tgtEl>
                                      </p:cBhvr>
                                      <p:by x="120000" y="120000"/>
                                    </p:animScale>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42" presetClass="path" presetSubtype="0" decel="50000" fill="hold" grpId="1" nodeType="withEffect">
                                  <p:stCondLst>
                                    <p:cond delay="0"/>
                                  </p:stCondLst>
                                  <p:childTnLst>
                                    <p:animMotion origin="layout" path="M -0.01836 1.48148E-6 L -3.33333E-6 1.48148E-6 " pathEditMode="relative" rAng="0" ptsTypes="AA">
                                      <p:cBhvr>
                                        <p:cTn id="30" dur="500" fill="hold"/>
                                        <p:tgtEl>
                                          <p:spTgt spid="12"/>
                                        </p:tgtEl>
                                        <p:attrNameLst>
                                          <p:attrName>ppt_x</p:attrName>
                                          <p:attrName>ppt_y</p:attrName>
                                        </p:attrNameLst>
                                      </p:cBhvr>
                                      <p:rCtr x="911" y="0"/>
                                    </p:animMotion>
                                  </p:childTnLst>
                                </p:cTn>
                              </p:par>
                            </p:childTnLst>
                          </p:cTn>
                        </p:par>
                      </p:childTnLst>
                    </p:cTn>
                  </p:par>
                  <p:par>
                    <p:cTn id="31" fill="hold">
                      <p:stCondLst>
                        <p:cond delay="indefinite"/>
                      </p:stCondLst>
                      <p:childTnLst>
                        <p:par>
                          <p:cTn id="32" fill="hold">
                            <p:stCondLst>
                              <p:cond delay="0"/>
                            </p:stCondLst>
                            <p:childTnLst>
                              <p:par>
                                <p:cTn id="33" presetID="53" presetClass="entr" presetSubtype="16" accel="50000" decel="5000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par>
                                <p:cTn id="38" presetID="6" presetClass="emph" presetSubtype="0" accel="50000" decel="50000" autoRev="1" fill="hold" nodeType="withEffect">
                                  <p:stCondLst>
                                    <p:cond delay="0"/>
                                  </p:stCondLst>
                                  <p:childTnLst>
                                    <p:animScale>
                                      <p:cBhvr>
                                        <p:cTn id="39" dur="300" fill="hold"/>
                                        <p:tgtEl>
                                          <p:spTgt spid="24"/>
                                        </p:tgtEl>
                                      </p:cBhvr>
                                      <p:by x="120000" y="120000"/>
                                    </p:animScale>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50000" fill="hold" grpId="1" nodeType="withEffect">
                                  <p:stCondLst>
                                    <p:cond delay="0"/>
                                  </p:stCondLst>
                                  <p:childTnLst>
                                    <p:animMotion origin="layout" path="M -0.01836 1.48148E-6 L -3.33333E-6 1.48148E-6 " pathEditMode="relative" rAng="0" ptsTypes="AA">
                                      <p:cBhvr>
                                        <p:cTn id="44" dur="500" fill="hold"/>
                                        <p:tgtEl>
                                          <p:spTgt spid="13"/>
                                        </p:tgtEl>
                                        <p:attrNameLst>
                                          <p:attrName>ppt_x</p:attrName>
                                          <p:attrName>ppt_y</p:attrName>
                                        </p:attrNameLst>
                                      </p:cBhvr>
                                      <p:rCtr x="911" y="0"/>
                                    </p:animMotion>
                                  </p:childTnLst>
                                </p:cTn>
                              </p:par>
                            </p:childTnLst>
                          </p:cTn>
                        </p:par>
                      </p:childTnLst>
                    </p:cTn>
                  </p:par>
                  <p:par>
                    <p:cTn id="45" fill="hold">
                      <p:stCondLst>
                        <p:cond delay="indefinite"/>
                      </p:stCondLst>
                      <p:childTnLst>
                        <p:par>
                          <p:cTn id="46" fill="hold">
                            <p:stCondLst>
                              <p:cond delay="0"/>
                            </p:stCondLst>
                            <p:childTnLst>
                              <p:par>
                                <p:cTn id="47" presetID="53" presetClass="entr" presetSubtype="16" accel="50000" decel="5000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par>
                                <p:cTn id="52" presetID="6" presetClass="emph" presetSubtype="0" accel="50000" decel="50000" autoRev="1" fill="hold" nodeType="withEffect">
                                  <p:stCondLst>
                                    <p:cond delay="0"/>
                                  </p:stCondLst>
                                  <p:childTnLst>
                                    <p:animScale>
                                      <p:cBhvr>
                                        <p:cTn id="53" dur="300" fill="hold"/>
                                        <p:tgtEl>
                                          <p:spTgt spid="26"/>
                                        </p:tgtEl>
                                      </p:cBhvr>
                                      <p:by x="120000" y="120000"/>
                                    </p:animScale>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42" presetClass="path" presetSubtype="0" decel="50000" fill="hold" grpId="1" nodeType="withEffect">
                                  <p:stCondLst>
                                    <p:cond delay="0"/>
                                  </p:stCondLst>
                                  <p:childTnLst>
                                    <p:animMotion origin="layout" path="M -0.01836 1.48148E-6 L -3.33333E-6 1.48148E-6 " pathEditMode="relative" rAng="0" ptsTypes="AA">
                                      <p:cBhvr>
                                        <p:cTn id="58" dur="500" fill="hold"/>
                                        <p:tgtEl>
                                          <p:spTgt spid="14"/>
                                        </p:tgtEl>
                                        <p:attrNameLst>
                                          <p:attrName>ppt_x</p:attrName>
                                          <p:attrName>ppt_y</p:attrName>
                                        </p:attrNameLst>
                                      </p:cBhvr>
                                      <p:rCtr x="911" y="0"/>
                                    </p:animMotion>
                                  </p:childTnLst>
                                </p:cTn>
                              </p:par>
                            </p:childTnLst>
                          </p:cTn>
                        </p:par>
                      </p:childTnLst>
                    </p:cTn>
                  </p:par>
                  <p:par>
                    <p:cTn id="59" fill="hold">
                      <p:stCondLst>
                        <p:cond delay="indefinite"/>
                      </p:stCondLst>
                      <p:childTnLst>
                        <p:par>
                          <p:cTn id="60" fill="hold">
                            <p:stCondLst>
                              <p:cond delay="0"/>
                            </p:stCondLst>
                            <p:childTnLst>
                              <p:par>
                                <p:cTn id="61" presetID="53" presetClass="entr" presetSubtype="16" accel="50000" decel="5000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par>
                                <p:cTn id="66" presetID="6" presetClass="emph" presetSubtype="0" accel="50000" decel="50000" autoRev="1" fill="hold" nodeType="withEffect">
                                  <p:stCondLst>
                                    <p:cond delay="0"/>
                                  </p:stCondLst>
                                  <p:childTnLst>
                                    <p:animScale>
                                      <p:cBhvr>
                                        <p:cTn id="67" dur="300" fill="hold"/>
                                        <p:tgtEl>
                                          <p:spTgt spid="28"/>
                                        </p:tgtEl>
                                      </p:cBhvr>
                                      <p:by x="120000" y="120000"/>
                                    </p:animScale>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42" presetClass="path" presetSubtype="0" decel="50000" fill="hold" grpId="1" nodeType="withEffect">
                                  <p:stCondLst>
                                    <p:cond delay="0"/>
                                  </p:stCondLst>
                                  <p:childTnLst>
                                    <p:animMotion origin="layout" path="M -0.01836 1.48148E-6 L -3.33333E-6 1.48148E-6 " pathEditMode="relative" rAng="0" ptsTypes="AA">
                                      <p:cBhvr>
                                        <p:cTn id="72"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P spid="14" grpId="1"/>
      <p:bldP spid="17" grpId="0"/>
      <p:bldP spid="1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6347A-2B82-19D4-5E62-06FA5DF66056}"/>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E835D097-B972-13AE-7CCE-5EFCA3285387}"/>
              </a:ext>
            </a:extLst>
          </p:cNvPr>
          <p:cNvSpPr txBox="1"/>
          <p:nvPr/>
        </p:nvSpPr>
        <p:spPr>
          <a:xfrm>
            <a:off x="3515362" y="3823619"/>
            <a:ext cx="5161278" cy="110799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Extend</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Microsoft 365 Copilot</a:t>
            </a:r>
          </a:p>
        </p:txBody>
      </p:sp>
      <p:pic>
        <p:nvPicPr>
          <p:cNvPr id="24" name="Picture 2">
            <a:extLst>
              <a:ext uri="{FF2B5EF4-FFF2-40B4-BE49-F238E27FC236}">
                <a16:creationId xmlns:a16="http://schemas.microsoft.com/office/drawing/2014/main" id="{970E9D3B-1E0A-1537-8259-C0FEF6474BC6}"/>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118100" y="1784754"/>
            <a:ext cx="1955800" cy="195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95077AE7-4B3D-8D54-296C-33930B195399}"/>
              </a:ext>
            </a:extLst>
          </p:cNvPr>
          <p:cNvSpPr txBox="1">
            <a:spLocks/>
          </p:cNvSpPr>
          <p:nvPr/>
        </p:nvSpPr>
        <p:spPr>
          <a:xfrm>
            <a:off x="4457699" y="5334001"/>
            <a:ext cx="3276601" cy="5460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-Declarative agents-</a:t>
            </a:r>
          </a:p>
        </p:txBody>
      </p:sp>
    </p:spTree>
    <p:extLst>
      <p:ext uri="{BB962C8B-B14F-4D97-AF65-F5344CB8AC3E}">
        <p14:creationId xmlns:p14="http://schemas.microsoft.com/office/powerpoint/2010/main" val="1536596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64" presetClass="path" presetSubtype="0" accel="50000" decel="50000" fill="hold" nodeType="withEffect">
                                  <p:stCondLst>
                                    <p:cond delay="0"/>
                                  </p:stCondLst>
                                  <p:childTnLst>
                                    <p:animMotion origin="layout" path="M -2.70833E-6 0.0243 L -2.70833E-6 4.44444E-6 " pathEditMode="relative" rAng="0" ptsTypes="AA">
                                      <p:cBhvr>
                                        <p:cTn id="9" dur="500" fill="hold"/>
                                        <p:tgtEl>
                                          <p:spTgt spid="24"/>
                                        </p:tgtEl>
                                        <p:attrNameLst>
                                          <p:attrName>ppt_x</p:attrName>
                                          <p:attrName>ppt_y</p:attrName>
                                        </p:attrNameLst>
                                      </p:cBhvr>
                                      <p:rCtr x="0" y="-1227"/>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64" presetClass="path" presetSubtype="0" accel="50000" decel="50000" fill="hold" grpId="1" nodeType="withEffect">
                                  <p:stCondLst>
                                    <p:cond delay="0"/>
                                  </p:stCondLst>
                                  <p:childTnLst>
                                    <p:animMotion origin="layout" path="M 0 0.0243 L 0 4.07407E-6 " pathEditMode="relative" rAng="0" ptsTypes="AA">
                                      <p:cBhvr>
                                        <p:cTn id="14" dur="500" fill="hold"/>
                                        <p:tgtEl>
                                          <p:spTgt spid="23"/>
                                        </p:tgtEl>
                                        <p:attrNameLst>
                                          <p:attrName>ppt_x</p:attrName>
                                          <p:attrName>ppt_y</p:attrName>
                                        </p:attrNameLst>
                                      </p:cBhvr>
                                      <p:rCtr x="0" y="-1227"/>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4" presetClass="path" presetSubtype="0" accel="50000" decel="50000" fill="hold" grpId="1" nodeType="withEffect">
                                  <p:stCondLst>
                                    <p:cond delay="0"/>
                                  </p:stCondLst>
                                  <p:childTnLst>
                                    <p:animMotion origin="layout" path="M -2.70833E-6 0.0243 L -2.70833E-6 4.44444E-6 " pathEditMode="relative" rAng="0" ptsTypes="AA">
                                      <p:cBhvr>
                                        <p:cTn id="19" dur="500" fill="hold"/>
                                        <p:tgtEl>
                                          <p:spTgt spid="5"/>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1DD6-C854-FE83-69BA-3734C3A9DF22}"/>
            </a:ext>
          </a:extLst>
        </p:cNvPr>
        <p:cNvGrpSpPr/>
        <p:nvPr/>
      </p:nvGrpSpPr>
      <p:grpSpPr>
        <a:xfrm>
          <a:off x="0" y="0"/>
          <a:ext cx="0" cy="0"/>
          <a:chOff x="0" y="0"/>
          <a:chExt cx="0" cy="0"/>
        </a:xfrm>
      </p:grpSpPr>
      <p:sp>
        <p:nvSpPr>
          <p:cNvPr id="172" name="Rectangle: Rounded Corners 171">
            <a:extLst>
              <a:ext uri="{FF2B5EF4-FFF2-40B4-BE49-F238E27FC236}">
                <a16:creationId xmlns:a16="http://schemas.microsoft.com/office/drawing/2014/main" id="{7B92B4B4-6365-9439-BC5A-0837C748BD96}"/>
              </a:ext>
            </a:extLst>
          </p:cNvPr>
          <p:cNvSpPr/>
          <p:nvPr/>
        </p:nvSpPr>
        <p:spPr bwMode="auto">
          <a:xfrm>
            <a:off x="293688" y="6107113"/>
            <a:ext cx="1828800" cy="457200"/>
          </a:xfrm>
          <a:prstGeom prst="roundRect">
            <a:avLst>
              <a:gd name="adj" fmla="val 11519"/>
            </a:avLst>
          </a:prstGeom>
          <a:solidFill>
            <a:srgbClr val="272551"/>
          </a:solidFill>
          <a:ln w="6350">
            <a:noFill/>
            <a:headEnd type="none" w="med" len="med"/>
            <a:tailEnd type="none" w="med" len="med"/>
          </a:ln>
          <a:effectLst>
            <a:glow rad="63500">
              <a:schemeClr val="accent1">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endParaRPr>
          </a:p>
        </p:txBody>
      </p:sp>
      <p:sp>
        <p:nvSpPr>
          <p:cNvPr id="170" name="Title 1">
            <a:extLst>
              <a:ext uri="{FF2B5EF4-FFF2-40B4-BE49-F238E27FC236}">
                <a16:creationId xmlns:a16="http://schemas.microsoft.com/office/drawing/2014/main" id="{72D5E4CA-676B-F4A5-F19E-61223630327B}"/>
              </a:ext>
            </a:extLst>
          </p:cNvPr>
          <p:cNvSpPr txBox="1">
            <a:spLocks/>
          </p:cNvSpPr>
          <p:nvPr/>
        </p:nvSpPr>
        <p:spPr>
          <a:xfrm>
            <a:off x="262327" y="2251755"/>
            <a:ext cx="2678112" cy="166199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j-ea"/>
                <a:cs typeface="+mj-cs"/>
              </a:rPr>
              <a:t>Declarative agents </a:t>
            </a:r>
            <a:r>
              <a:rPr kumimoji="0" lang="en-US" sz="2400" b="0" i="0" u="none" strike="noStrike" kern="1200" cap="none" spc="0" normalizeH="0" baseline="0" noProof="0">
                <a:ln>
                  <a:noFill/>
                </a:ln>
                <a:solidFill>
                  <a:srgbClr val="FFFFFF"/>
                </a:solidFill>
                <a:effectLst/>
                <a:uLnTx/>
                <a:uFillTx/>
                <a:latin typeface="Segoe UI Semibold"/>
                <a:ea typeface="+mj-ea"/>
                <a:cs typeface="+mj-cs"/>
              </a:rPr>
              <a:t>implementation</a:t>
            </a:r>
            <a:endParaRPr kumimoji="0" lang="en-US" sz="40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71" name="Rectangle: Rounded Corners 170">
            <a:extLst>
              <a:ext uri="{FF2B5EF4-FFF2-40B4-BE49-F238E27FC236}">
                <a16:creationId xmlns:a16="http://schemas.microsoft.com/office/drawing/2014/main" id="{4A8DF686-4E65-1309-2BD0-EBE1344737C9}"/>
              </a:ext>
            </a:extLst>
          </p:cNvPr>
          <p:cNvSpPr/>
          <p:nvPr/>
        </p:nvSpPr>
        <p:spPr>
          <a:xfrm>
            <a:off x="293688" y="5566493"/>
            <a:ext cx="1828800" cy="457200"/>
          </a:xfrm>
          <a:prstGeom prst="roundRect">
            <a:avLst>
              <a:gd name="adj" fmla="val 8328"/>
            </a:avLst>
          </a:prstGeom>
          <a:solidFill>
            <a:srgbClr val="06385E"/>
          </a:solidFill>
          <a:ln w="6350">
            <a:noFill/>
            <a:headEnd type="none" w="med" len="med"/>
            <a:tailEnd type="none" w="med" len="med"/>
          </a:ln>
          <a:effectLst>
            <a:glow rad="63500">
              <a:schemeClr val="accent3">
                <a:satMod val="175000"/>
                <a:alpha val="1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173" name="Rectangle: Rounded Corners 172">
            <a:extLst>
              <a:ext uri="{FF2B5EF4-FFF2-40B4-BE49-F238E27FC236}">
                <a16:creationId xmlns:a16="http://schemas.microsoft.com/office/drawing/2014/main" id="{7BD8F139-7D9C-432E-5D71-C249F3DE9F4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rPr>
              <a:t>Developer provided</a:t>
            </a:r>
          </a:p>
        </p:txBody>
      </p:sp>
      <p:sp>
        <p:nvSpPr>
          <p:cNvPr id="2" name="Freeform: Shape 1">
            <a:extLst>
              <a:ext uri="{FF2B5EF4-FFF2-40B4-BE49-F238E27FC236}">
                <a16:creationId xmlns:a16="http://schemas.microsoft.com/office/drawing/2014/main" id="{4B6F073F-18F1-1672-D41D-9F0E29E683C4}"/>
              </a:ext>
            </a:extLst>
          </p:cNvPr>
          <p:cNvSpPr/>
          <p:nvPr/>
        </p:nvSpPr>
        <p:spPr>
          <a:xfrm>
            <a:off x="6394309"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4" name="Rectangle 143">
            <a:extLst>
              <a:ext uri="{FF2B5EF4-FFF2-40B4-BE49-F238E27FC236}">
                <a16:creationId xmlns:a16="http://schemas.microsoft.com/office/drawing/2014/main" id="{2E682CAD-E748-C044-45BB-4EC65A98FAA5}"/>
              </a:ext>
            </a:extLst>
          </p:cNvPr>
          <p:cNvSpPr/>
          <p:nvPr/>
        </p:nvSpPr>
        <p:spPr>
          <a:xfrm>
            <a:off x="6455135" y="1681025"/>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Instructions and Grounding</a:t>
            </a:r>
          </a:p>
        </p:txBody>
      </p:sp>
      <p:sp>
        <p:nvSpPr>
          <p:cNvPr id="3" name="Freeform: Shape 2">
            <a:extLst>
              <a:ext uri="{FF2B5EF4-FFF2-40B4-BE49-F238E27FC236}">
                <a16:creationId xmlns:a16="http://schemas.microsoft.com/office/drawing/2014/main" id="{F28DF963-6CC5-C19A-361D-439F7E3766FF}"/>
              </a:ext>
            </a:extLst>
          </p:cNvPr>
          <p:cNvSpPr/>
          <p:nvPr/>
        </p:nvSpPr>
        <p:spPr>
          <a:xfrm>
            <a:off x="6394309"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9" name="Straight Connector 8">
            <a:extLst>
              <a:ext uri="{FF2B5EF4-FFF2-40B4-BE49-F238E27FC236}">
                <a16:creationId xmlns:a16="http://schemas.microsoft.com/office/drawing/2014/main" id="{FB950B5E-7FE4-4F10-723C-89CD27117482}"/>
              </a:ext>
            </a:extLst>
          </p:cNvPr>
          <p:cNvCxnSpPr/>
          <p:nvPr/>
        </p:nvCxnSpPr>
        <p:spPr>
          <a:xfrm>
            <a:off x="6394309"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2148D11C-AC9B-D93E-9B57-64EAA84D417B}"/>
              </a:ext>
            </a:extLst>
          </p:cNvPr>
          <p:cNvSpPr/>
          <p:nvPr/>
        </p:nvSpPr>
        <p:spPr>
          <a:xfrm>
            <a:off x="6458065"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Actions, capabilities,                                                     triggers, workflows</a:t>
            </a:r>
          </a:p>
        </p:txBody>
      </p:sp>
      <p:sp>
        <p:nvSpPr>
          <p:cNvPr id="4" name="Freeform: Shape 3">
            <a:extLst>
              <a:ext uri="{FF2B5EF4-FFF2-40B4-BE49-F238E27FC236}">
                <a16:creationId xmlns:a16="http://schemas.microsoft.com/office/drawing/2014/main" id="{661A44A1-1658-C55E-55B8-5FFB2339D81E}"/>
              </a:ext>
            </a:extLst>
          </p:cNvPr>
          <p:cNvSpPr/>
          <p:nvPr/>
        </p:nvSpPr>
        <p:spPr>
          <a:xfrm>
            <a:off x="6394309"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1D1D09BA-F41D-2AE4-C931-76046ACD451B}"/>
              </a:ext>
            </a:extLst>
          </p:cNvPr>
          <p:cNvCxnSpPr/>
          <p:nvPr/>
        </p:nvCxnSpPr>
        <p:spPr>
          <a:xfrm>
            <a:off x="6394309"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E17617E2-CE68-B3EA-02BC-624FAC9744E9}"/>
              </a:ext>
            </a:extLst>
          </p:cNvPr>
          <p:cNvSpPr>
            <a:spLocks/>
          </p:cNvSpPr>
          <p:nvPr/>
        </p:nvSpPr>
        <p:spPr>
          <a:xfrm>
            <a:off x="3120568"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CB98BD05-E64F-DFAE-4F21-5E074A7F5E6C}"/>
              </a:ext>
            </a:extLst>
          </p:cNvPr>
          <p:cNvSpPr/>
          <p:nvPr/>
        </p:nvSpPr>
        <p:spPr>
          <a:xfrm>
            <a:off x="3120569"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E189C9EF-7A50-B36F-BFFA-1933D5260EED}"/>
              </a:ext>
            </a:extLst>
          </p:cNvPr>
          <p:cNvCxnSpPr/>
          <p:nvPr/>
        </p:nvCxnSpPr>
        <p:spPr>
          <a:xfrm>
            <a:off x="3120569"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AC3780EF-9B50-1658-F102-93CD65708C5B}"/>
              </a:ext>
            </a:extLst>
          </p:cNvPr>
          <p:cNvGrpSpPr/>
          <p:nvPr/>
        </p:nvGrpSpPr>
        <p:grpSpPr>
          <a:xfrm>
            <a:off x="4657269" y="5780393"/>
            <a:ext cx="2970371" cy="485462"/>
            <a:chOff x="4657269" y="5780393"/>
            <a:chExt cx="2970371" cy="485462"/>
          </a:xfrm>
        </p:grpSpPr>
        <p:sp>
          <p:nvSpPr>
            <p:cNvPr id="148" name="Rectangle 147">
              <a:extLst>
                <a:ext uri="{FF2B5EF4-FFF2-40B4-BE49-F238E27FC236}">
                  <a16:creationId xmlns:a16="http://schemas.microsoft.com/office/drawing/2014/main" id="{18F5BA5A-2FF8-647C-4BC9-795D40E0C632}"/>
                </a:ext>
              </a:extLst>
            </p:cNvPr>
            <p:cNvSpPr>
              <a:spLocks/>
            </p:cNvSpPr>
            <p:nvPr/>
          </p:nvSpPr>
          <p:spPr>
            <a:xfrm>
              <a:off x="5160976"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nvGrpSpPr>
            <p:cNvPr id="164" name="Group 163">
              <a:extLst>
                <a:ext uri="{FF2B5EF4-FFF2-40B4-BE49-F238E27FC236}">
                  <a16:creationId xmlns:a16="http://schemas.microsoft.com/office/drawing/2014/main" id="{37C3E83B-6828-4183-3ED8-36C83CC13FFB}"/>
                </a:ext>
              </a:extLst>
            </p:cNvPr>
            <p:cNvGrpSpPr/>
            <p:nvPr/>
          </p:nvGrpSpPr>
          <p:grpSpPr>
            <a:xfrm>
              <a:off x="4657269" y="5780393"/>
              <a:ext cx="485462" cy="485462"/>
              <a:chOff x="4372652" y="2128241"/>
              <a:chExt cx="1056233" cy="1056233"/>
            </a:xfrm>
          </p:grpSpPr>
          <p:sp>
            <p:nvSpPr>
              <p:cNvPr id="165" name="Oval 164">
                <a:extLst>
                  <a:ext uri="{FF2B5EF4-FFF2-40B4-BE49-F238E27FC236}">
                    <a16:creationId xmlns:a16="http://schemas.microsoft.com/office/drawing/2014/main" id="{16B01357-2CC9-C0F4-DE25-207BCB59F52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6" name="Picture 2">
                <a:extLst>
                  <a:ext uri="{FF2B5EF4-FFF2-40B4-BE49-F238E27FC236}">
                    <a16:creationId xmlns:a16="http://schemas.microsoft.com/office/drawing/2014/main" id="{2275E63A-8A1D-F29D-37BA-7A2DEB1C04D9}"/>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Freeform: Shape 4">
            <a:extLst>
              <a:ext uri="{FF2B5EF4-FFF2-40B4-BE49-F238E27FC236}">
                <a16:creationId xmlns:a16="http://schemas.microsoft.com/office/drawing/2014/main" id="{F1B65624-97BD-2A50-46D3-3876BB7955D6}"/>
              </a:ext>
            </a:extLst>
          </p:cNvPr>
          <p:cNvSpPr/>
          <p:nvPr/>
        </p:nvSpPr>
        <p:spPr>
          <a:xfrm>
            <a:off x="3120569"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1575C08F-F944-EC3F-E9B7-96F715BA9DFB}"/>
              </a:ext>
            </a:extLst>
          </p:cNvPr>
          <p:cNvCxnSpPr/>
          <p:nvPr/>
        </p:nvCxnSpPr>
        <p:spPr>
          <a:xfrm>
            <a:off x="3120569"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2779E111-8200-7BBF-DE4A-2C7BE87559E0}"/>
              </a:ext>
            </a:extLst>
          </p:cNvPr>
          <p:cNvGrpSpPr/>
          <p:nvPr/>
        </p:nvGrpSpPr>
        <p:grpSpPr>
          <a:xfrm>
            <a:off x="4714732" y="561336"/>
            <a:ext cx="2912908" cy="485462"/>
            <a:chOff x="4714732" y="561336"/>
            <a:chExt cx="2912908" cy="485462"/>
          </a:xfrm>
        </p:grpSpPr>
        <p:sp>
          <p:nvSpPr>
            <p:cNvPr id="149" name="Rectangle 148">
              <a:extLst>
                <a:ext uri="{FF2B5EF4-FFF2-40B4-BE49-F238E27FC236}">
                  <a16:creationId xmlns:a16="http://schemas.microsoft.com/office/drawing/2014/main" id="{13734DB6-84B8-5484-E615-1B840D622138}"/>
                </a:ext>
              </a:extLst>
            </p:cNvPr>
            <p:cNvSpPr>
              <a:spLocks/>
            </p:cNvSpPr>
            <p:nvPr/>
          </p:nvSpPr>
          <p:spPr>
            <a:xfrm>
              <a:off x="5160976" y="604012"/>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p>
          </p:txBody>
        </p:sp>
        <p:grpSp>
          <p:nvGrpSpPr>
            <p:cNvPr id="167" name="Group 166">
              <a:extLst>
                <a:ext uri="{FF2B5EF4-FFF2-40B4-BE49-F238E27FC236}">
                  <a16:creationId xmlns:a16="http://schemas.microsoft.com/office/drawing/2014/main" id="{8A1CE730-F752-8038-5D11-D51560E8718E}"/>
                </a:ext>
              </a:extLst>
            </p:cNvPr>
            <p:cNvGrpSpPr/>
            <p:nvPr/>
          </p:nvGrpSpPr>
          <p:grpSpPr>
            <a:xfrm>
              <a:off x="4714732" y="561336"/>
              <a:ext cx="485462" cy="485462"/>
              <a:chOff x="4372652" y="2128241"/>
              <a:chExt cx="1056233" cy="1056233"/>
            </a:xfrm>
          </p:grpSpPr>
          <p:sp>
            <p:nvSpPr>
              <p:cNvPr id="168" name="Oval 167">
                <a:extLst>
                  <a:ext uri="{FF2B5EF4-FFF2-40B4-BE49-F238E27FC236}">
                    <a16:creationId xmlns:a16="http://schemas.microsoft.com/office/drawing/2014/main" id="{8F2BFE26-16A6-9B6B-37F2-ED299E0C8F4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9" name="Picture 2">
                <a:extLst>
                  <a:ext uri="{FF2B5EF4-FFF2-40B4-BE49-F238E27FC236}">
                    <a16:creationId xmlns:a16="http://schemas.microsoft.com/office/drawing/2014/main" id="{5F3920BC-3EA9-1F49-BD31-D0282D48AF15}"/>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3" name="Straight Arrow Connector 22">
            <a:extLst>
              <a:ext uri="{FF2B5EF4-FFF2-40B4-BE49-F238E27FC236}">
                <a16:creationId xmlns:a16="http://schemas.microsoft.com/office/drawing/2014/main" id="{999D5DEE-530C-1C13-1B6F-5970DDEBC511}"/>
              </a:ext>
            </a:extLst>
          </p:cNvPr>
          <p:cNvCxnSpPr>
            <a:cxnSpLocks/>
          </p:cNvCxnSpPr>
          <p:nvPr/>
        </p:nvCxnSpPr>
        <p:spPr>
          <a:xfrm flipH="1">
            <a:off x="9685942" y="3413595"/>
            <a:ext cx="334343" cy="0"/>
          </a:xfrm>
          <a:prstGeom prst="straightConnector1">
            <a:avLst/>
          </a:prstGeom>
          <a:ln w="22225">
            <a:solidFill>
              <a:schemeClr val="tx1">
                <a:alpha val="3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73CAA2CF-C625-FAB6-27E1-AEED6AFE7040}"/>
              </a:ext>
            </a:extLst>
          </p:cNvPr>
          <p:cNvGrpSpPr/>
          <p:nvPr/>
        </p:nvGrpSpPr>
        <p:grpSpPr>
          <a:xfrm>
            <a:off x="10038180" y="1436260"/>
            <a:ext cx="1804479" cy="4109440"/>
            <a:chOff x="10038180" y="1436260"/>
            <a:chExt cx="1804479" cy="4109440"/>
          </a:xfrm>
        </p:grpSpPr>
        <p:sp>
          <p:nvSpPr>
            <p:cNvPr id="50" name="Rectangle: Rounded Corners 49">
              <a:extLst>
                <a:ext uri="{FF2B5EF4-FFF2-40B4-BE49-F238E27FC236}">
                  <a16:creationId xmlns:a16="http://schemas.microsoft.com/office/drawing/2014/main" id="{C7F5BA84-90F0-23A0-2694-C6B21D2A6A55}"/>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B2314834-12A2-6B1B-A12F-49718EFB7145}"/>
                </a:ext>
              </a:extLst>
            </p:cNvPr>
            <p:cNvGrpSpPr/>
            <p:nvPr/>
          </p:nvGrpSpPr>
          <p:grpSpPr>
            <a:xfrm>
              <a:off x="10395074" y="2088940"/>
              <a:ext cx="1094325" cy="3217834"/>
              <a:chOff x="10395074" y="2088940"/>
              <a:chExt cx="1094325" cy="3217834"/>
            </a:xfrm>
          </p:grpSpPr>
          <p:sp>
            <p:nvSpPr>
              <p:cNvPr id="53" name="Rectangle: Rounded Corners 52">
                <a:extLst>
                  <a:ext uri="{FF2B5EF4-FFF2-40B4-BE49-F238E27FC236}">
                    <a16:creationId xmlns:a16="http://schemas.microsoft.com/office/drawing/2014/main" id="{1B297433-A067-DB15-DA60-154086915FEC}"/>
                  </a:ext>
                </a:extLst>
              </p:cNvPr>
              <p:cNvSpPr/>
              <p:nvPr/>
            </p:nvSpPr>
            <p:spPr bwMode="auto">
              <a:xfrm>
                <a:off x="10398709" y="2088940"/>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6A713054-AA56-2033-AF28-BF8E7AF3C36E}"/>
                  </a:ext>
                </a:extLst>
              </p:cNvPr>
              <p:cNvSpPr/>
              <p:nvPr/>
            </p:nvSpPr>
            <p:spPr>
              <a:xfrm>
                <a:off x="10492147" y="2143629"/>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5" name="Rectangle: Rounded Corners 54">
                <a:extLst>
                  <a:ext uri="{FF2B5EF4-FFF2-40B4-BE49-F238E27FC236}">
                    <a16:creationId xmlns:a16="http://schemas.microsoft.com/office/drawing/2014/main" id="{8C16CC3A-B740-9408-999A-9573364455DF}"/>
                  </a:ext>
                </a:extLst>
              </p:cNvPr>
              <p:cNvSpPr/>
              <p:nvPr/>
            </p:nvSpPr>
            <p:spPr>
              <a:xfrm>
                <a:off x="10489020" y="2307446"/>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1CE7B1B9-D012-0D27-3E21-1588920E5F41}"/>
                  </a:ext>
                </a:extLst>
              </p:cNvPr>
              <p:cNvSpPr/>
              <p:nvPr/>
            </p:nvSpPr>
            <p:spPr>
              <a:xfrm>
                <a:off x="10481870" y="2831279"/>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8CF8C091-E899-8892-0AB1-3EA0729EBAF9}"/>
                  </a:ext>
                </a:extLst>
              </p:cNvPr>
              <p:cNvSpPr/>
              <p:nvPr/>
            </p:nvSpPr>
            <p:spPr>
              <a:xfrm>
                <a:off x="10846820" y="2325717"/>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8" name="Rectangle: Rounded Corners 57">
                <a:extLst>
                  <a:ext uri="{FF2B5EF4-FFF2-40B4-BE49-F238E27FC236}">
                    <a16:creationId xmlns:a16="http://schemas.microsoft.com/office/drawing/2014/main" id="{C623A1C0-7CD9-1DE2-B0A0-D3037B14BDEB}"/>
                  </a:ext>
                </a:extLst>
              </p:cNvPr>
              <p:cNvSpPr/>
              <p:nvPr/>
            </p:nvSpPr>
            <p:spPr>
              <a:xfrm>
                <a:off x="10846820" y="2488895"/>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9" name="Rectangle: Rounded Corners 58">
                <a:extLst>
                  <a:ext uri="{FF2B5EF4-FFF2-40B4-BE49-F238E27FC236}">
                    <a16:creationId xmlns:a16="http://schemas.microsoft.com/office/drawing/2014/main" id="{E16C7C34-1FD1-8401-5AFE-9519097F6F59}"/>
                  </a:ext>
                </a:extLst>
              </p:cNvPr>
              <p:cNvSpPr/>
              <p:nvPr/>
            </p:nvSpPr>
            <p:spPr>
              <a:xfrm>
                <a:off x="10846820" y="2649191"/>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CB36A0E2-B44F-AD95-AFB4-EB6FFE425E7C}"/>
                  </a:ext>
                </a:extLst>
              </p:cNvPr>
              <p:cNvSpPr/>
              <p:nvPr/>
            </p:nvSpPr>
            <p:spPr bwMode="auto">
              <a:xfrm>
                <a:off x="10395074" y="325016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0468301-6B8F-4DDD-5D0A-357F9AB2CB40}"/>
                  </a:ext>
                </a:extLst>
              </p:cNvPr>
              <p:cNvSpPr/>
              <p:nvPr/>
            </p:nvSpPr>
            <p:spPr>
              <a:xfrm>
                <a:off x="10488512" y="330485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B96D32ED-C1FA-BA02-B502-03BA15009D1D}"/>
                  </a:ext>
                </a:extLst>
              </p:cNvPr>
              <p:cNvSpPr/>
              <p:nvPr/>
            </p:nvSpPr>
            <p:spPr>
              <a:xfrm>
                <a:off x="10485385" y="346867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2871320D-B2B3-5872-69FC-5DFE95792C3C}"/>
                  </a:ext>
                </a:extLst>
              </p:cNvPr>
              <p:cNvSpPr/>
              <p:nvPr/>
            </p:nvSpPr>
            <p:spPr>
              <a:xfrm>
                <a:off x="10478235" y="399250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8" name="Rectangle: Rounded Corners 127">
                <a:extLst>
                  <a:ext uri="{FF2B5EF4-FFF2-40B4-BE49-F238E27FC236}">
                    <a16:creationId xmlns:a16="http://schemas.microsoft.com/office/drawing/2014/main" id="{7ED231BC-1C6D-E1C3-A5CF-BB84DE55791A}"/>
                  </a:ext>
                </a:extLst>
              </p:cNvPr>
              <p:cNvSpPr/>
              <p:nvPr/>
            </p:nvSpPr>
            <p:spPr>
              <a:xfrm>
                <a:off x="10843185" y="348694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39072FC9-3BF7-201A-9DEE-9C9658065AF7}"/>
                  </a:ext>
                </a:extLst>
              </p:cNvPr>
              <p:cNvSpPr/>
              <p:nvPr/>
            </p:nvSpPr>
            <p:spPr>
              <a:xfrm>
                <a:off x="10843185" y="365012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Rectangle: Rounded Corners 130">
                <a:extLst>
                  <a:ext uri="{FF2B5EF4-FFF2-40B4-BE49-F238E27FC236}">
                    <a16:creationId xmlns:a16="http://schemas.microsoft.com/office/drawing/2014/main" id="{093A276D-F8AB-912F-CFC9-B3BFA508726D}"/>
                  </a:ext>
                </a:extLst>
              </p:cNvPr>
              <p:cNvSpPr/>
              <p:nvPr/>
            </p:nvSpPr>
            <p:spPr>
              <a:xfrm>
                <a:off x="10843185" y="381042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Rectangle: Rounded Corners 131">
                <a:extLst>
                  <a:ext uri="{FF2B5EF4-FFF2-40B4-BE49-F238E27FC236}">
                    <a16:creationId xmlns:a16="http://schemas.microsoft.com/office/drawing/2014/main" id="{FC87802D-02FF-0B0C-B02A-0487B0177B31}"/>
                  </a:ext>
                </a:extLst>
              </p:cNvPr>
              <p:cNvSpPr/>
              <p:nvPr/>
            </p:nvSpPr>
            <p:spPr bwMode="auto">
              <a:xfrm>
                <a:off x="10395074" y="441139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CA7331DE-6B33-97A2-85DC-A25B5CFF34E5}"/>
                  </a:ext>
                </a:extLst>
              </p:cNvPr>
              <p:cNvSpPr/>
              <p:nvPr/>
            </p:nvSpPr>
            <p:spPr>
              <a:xfrm>
                <a:off x="10488512" y="446608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Rectangle: Rounded Corners 133">
                <a:extLst>
                  <a:ext uri="{FF2B5EF4-FFF2-40B4-BE49-F238E27FC236}">
                    <a16:creationId xmlns:a16="http://schemas.microsoft.com/office/drawing/2014/main" id="{55D533EB-E298-0A9B-B639-6C38B5D7FE95}"/>
                  </a:ext>
                </a:extLst>
              </p:cNvPr>
              <p:cNvSpPr/>
              <p:nvPr/>
            </p:nvSpPr>
            <p:spPr>
              <a:xfrm>
                <a:off x="10485385" y="462990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DBCF09B2-F5FD-B15C-C2B4-6D2E16B048F3}"/>
                  </a:ext>
                </a:extLst>
              </p:cNvPr>
              <p:cNvSpPr/>
              <p:nvPr/>
            </p:nvSpPr>
            <p:spPr>
              <a:xfrm>
                <a:off x="10478235" y="515373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Rectangle: Rounded Corners 135">
                <a:extLst>
                  <a:ext uri="{FF2B5EF4-FFF2-40B4-BE49-F238E27FC236}">
                    <a16:creationId xmlns:a16="http://schemas.microsoft.com/office/drawing/2014/main" id="{6789CA10-45F1-C3DB-907C-CF0DB3A2B87A}"/>
                  </a:ext>
                </a:extLst>
              </p:cNvPr>
              <p:cNvSpPr/>
              <p:nvPr/>
            </p:nvSpPr>
            <p:spPr>
              <a:xfrm>
                <a:off x="10843185" y="464817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7" name="Rectangle: Rounded Corners 136">
                <a:extLst>
                  <a:ext uri="{FF2B5EF4-FFF2-40B4-BE49-F238E27FC236}">
                    <a16:creationId xmlns:a16="http://schemas.microsoft.com/office/drawing/2014/main" id="{4FF3DA23-26E7-0824-71DD-DC4AA97ACAB6}"/>
                  </a:ext>
                </a:extLst>
              </p:cNvPr>
              <p:cNvSpPr/>
              <p:nvPr/>
            </p:nvSpPr>
            <p:spPr>
              <a:xfrm>
                <a:off x="10843185" y="481135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8" name="Rectangle: Rounded Corners 137">
                <a:extLst>
                  <a:ext uri="{FF2B5EF4-FFF2-40B4-BE49-F238E27FC236}">
                    <a16:creationId xmlns:a16="http://schemas.microsoft.com/office/drawing/2014/main" id="{E8A14153-9FFF-FF7D-B22C-7B08C6BA7DC6}"/>
                  </a:ext>
                </a:extLst>
              </p:cNvPr>
              <p:cNvSpPr/>
              <p:nvPr/>
            </p:nvSpPr>
            <p:spPr>
              <a:xfrm>
                <a:off x="10843185" y="497165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52" name="TextBox 51">
              <a:extLst>
                <a:ext uri="{FF2B5EF4-FFF2-40B4-BE49-F238E27FC236}">
                  <a16:creationId xmlns:a16="http://schemas.microsoft.com/office/drawing/2014/main" id="{3AB43CCA-05C6-FBF7-73F9-E648BD2EC39F}"/>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Semibold"/>
                  <a:ea typeface="+mn-ea"/>
                  <a:cs typeface="+mn-cs"/>
                </a:rPr>
                <a:t>Agents</a:t>
              </a:r>
            </a:p>
          </p:txBody>
        </p:sp>
      </p:grpSp>
      <p:sp>
        <p:nvSpPr>
          <p:cNvPr id="19" name="Rectangle: Rounded Corners 18">
            <a:extLst>
              <a:ext uri="{FF2B5EF4-FFF2-40B4-BE49-F238E27FC236}">
                <a16:creationId xmlns:a16="http://schemas.microsoft.com/office/drawing/2014/main" id="{94629D75-B9C7-BD5A-7405-3465B1697F5F}"/>
              </a:ext>
            </a:extLst>
          </p:cNvPr>
          <p:cNvSpPr/>
          <p:nvPr/>
        </p:nvSpPr>
        <p:spPr bwMode="auto">
          <a:xfrm>
            <a:off x="3120569"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01" name="Group 200">
            <a:extLst>
              <a:ext uri="{FF2B5EF4-FFF2-40B4-BE49-F238E27FC236}">
                <a16:creationId xmlns:a16="http://schemas.microsoft.com/office/drawing/2014/main" id="{7DB395AF-DA89-F96E-9DA6-EA9CC3B34F9D}"/>
              </a:ext>
            </a:extLst>
          </p:cNvPr>
          <p:cNvGrpSpPr/>
          <p:nvPr/>
        </p:nvGrpSpPr>
        <p:grpSpPr>
          <a:xfrm>
            <a:off x="3524106" y="2266951"/>
            <a:ext cx="2466664" cy="1641972"/>
            <a:chOff x="3524106" y="2266951"/>
            <a:chExt cx="2466664" cy="1641972"/>
          </a:xfrm>
        </p:grpSpPr>
        <p:sp>
          <p:nvSpPr>
            <p:cNvPr id="147" name="Rectangle 146">
              <a:extLst>
                <a:ext uri="{FF2B5EF4-FFF2-40B4-BE49-F238E27FC236}">
                  <a16:creationId xmlns:a16="http://schemas.microsoft.com/office/drawing/2014/main" id="{57113803-03D1-78CE-0398-E64600F153FB}"/>
                </a:ext>
              </a:extLst>
            </p:cNvPr>
            <p:cNvSpPr>
              <a:spLocks/>
            </p:cNvSpPr>
            <p:nvPr/>
          </p:nvSpPr>
          <p:spPr>
            <a:xfrm>
              <a:off x="3524106" y="3508813"/>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162" name="Oval 161">
              <a:extLst>
                <a:ext uri="{FF2B5EF4-FFF2-40B4-BE49-F238E27FC236}">
                  <a16:creationId xmlns:a16="http://schemas.microsoft.com/office/drawing/2014/main" id="{6F4ECF31-4520-516C-6A91-523348A9B275}"/>
                </a:ext>
              </a:extLst>
            </p:cNvPr>
            <p:cNvSpPr/>
            <p:nvPr/>
          </p:nvSpPr>
          <p:spPr bwMode="auto">
            <a:xfrm>
              <a:off x="4225155" y="2266951"/>
              <a:ext cx="1064566" cy="1064564"/>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3" name="Picture 2">
              <a:extLst>
                <a:ext uri="{FF2B5EF4-FFF2-40B4-BE49-F238E27FC236}">
                  <a16:creationId xmlns:a16="http://schemas.microsoft.com/office/drawing/2014/main" id="{B914922F-3A34-808C-7D18-71CC20029E04}"/>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88288" y="2430084"/>
              <a:ext cx="738301" cy="7383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1EB1521E-D5F4-BA15-D491-238CD7A674F2}"/>
              </a:ext>
            </a:extLst>
          </p:cNvPr>
          <p:cNvCxnSpPr>
            <a:cxnSpLocks/>
          </p:cNvCxnSpPr>
          <p:nvPr/>
        </p:nvCxnSpPr>
        <p:spPr>
          <a:xfrm>
            <a:off x="4757437"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792873-5A45-AF00-514D-B117406778A7}"/>
              </a:ext>
            </a:extLst>
          </p:cNvPr>
          <p:cNvCxnSpPr>
            <a:cxnSpLocks/>
          </p:cNvCxnSpPr>
          <p:nvPr/>
        </p:nvCxnSpPr>
        <p:spPr>
          <a:xfrm>
            <a:off x="475743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61E1B5-1E8C-8ABB-B5A7-8CC1B621F6BE}"/>
              </a:ext>
            </a:extLst>
          </p:cNvPr>
          <p:cNvCxnSpPr>
            <a:cxnSpLocks/>
          </p:cNvCxnSpPr>
          <p:nvPr/>
        </p:nvCxnSpPr>
        <p:spPr>
          <a:xfrm rot="5400000">
            <a:off x="6394308"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11682E6-5A91-5CA0-EF19-EB5AA92EB923}"/>
              </a:ext>
            </a:extLst>
          </p:cNvPr>
          <p:cNvCxnSpPr>
            <a:cxnSpLocks/>
          </p:cNvCxnSpPr>
          <p:nvPr/>
        </p:nvCxnSpPr>
        <p:spPr>
          <a:xfrm rot="5400000">
            <a:off x="6394308"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F4717D-9EC9-235F-595B-E2FF3B78ADC4}"/>
              </a:ext>
            </a:extLst>
          </p:cNvPr>
          <p:cNvCxnSpPr>
            <a:cxnSpLocks/>
          </p:cNvCxnSpPr>
          <p:nvPr/>
        </p:nvCxnSpPr>
        <p:spPr>
          <a:xfrm rot="5400000">
            <a:off x="6394308"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162F1B-0DB7-9448-5C25-72F58A5FB042}"/>
              </a:ext>
            </a:extLst>
          </p:cNvPr>
          <p:cNvCxnSpPr>
            <a:cxnSpLocks/>
          </p:cNvCxnSpPr>
          <p:nvPr/>
        </p:nvCxnSpPr>
        <p:spPr>
          <a:xfrm>
            <a:off x="803117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EA0EFF2-D670-7AAE-CCCF-48B5065E9607}"/>
              </a:ext>
            </a:extLst>
          </p:cNvPr>
          <p:cNvSpPr/>
          <p:nvPr/>
        </p:nvSpPr>
        <p:spPr>
          <a:xfrm>
            <a:off x="6547029"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b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self-learning</a:t>
            </a:r>
          </a:p>
        </p:txBody>
      </p:sp>
      <p:cxnSp>
        <p:nvCxnSpPr>
          <p:cNvPr id="12" name="Straight Connector 11">
            <a:extLst>
              <a:ext uri="{FF2B5EF4-FFF2-40B4-BE49-F238E27FC236}">
                <a16:creationId xmlns:a16="http://schemas.microsoft.com/office/drawing/2014/main" id="{405EAE6D-4C7C-F955-1C3D-EDF059A9A88D}"/>
              </a:ext>
            </a:extLst>
          </p:cNvPr>
          <p:cNvCxnSpPr>
            <a:cxnSpLocks/>
          </p:cNvCxnSpPr>
          <p:nvPr/>
        </p:nvCxnSpPr>
        <p:spPr>
          <a:xfrm>
            <a:off x="6394308"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1619C08A-52C1-B810-9BC8-DC14301F8FD9}"/>
              </a:ext>
            </a:extLst>
          </p:cNvPr>
          <p:cNvSpPr/>
          <p:nvPr/>
        </p:nvSpPr>
        <p:spPr bwMode="auto">
          <a:xfrm>
            <a:off x="7038655" y="3338860"/>
            <a:ext cx="1914396"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Actions, capabilities</a:t>
            </a:r>
          </a:p>
        </p:txBody>
      </p:sp>
      <p:sp>
        <p:nvSpPr>
          <p:cNvPr id="150" name="Rectangle: Rounded Corners 149">
            <a:extLst>
              <a:ext uri="{FF2B5EF4-FFF2-40B4-BE49-F238E27FC236}">
                <a16:creationId xmlns:a16="http://schemas.microsoft.com/office/drawing/2014/main" id="{0524C39E-E8D5-574D-C051-BF509ADF0A09}"/>
              </a:ext>
            </a:extLst>
          </p:cNvPr>
          <p:cNvSpPr/>
          <p:nvPr/>
        </p:nvSpPr>
        <p:spPr bwMode="auto">
          <a:xfrm>
            <a:off x="6701969" y="2040576"/>
            <a:ext cx="2638425"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Instructions and Grounding</a:t>
            </a:r>
          </a:p>
        </p:txBody>
      </p:sp>
      <p:pic>
        <p:nvPicPr>
          <p:cNvPr id="20" name="Picture 2">
            <a:extLst>
              <a:ext uri="{FF2B5EF4-FFF2-40B4-BE49-F238E27FC236}">
                <a16:creationId xmlns:a16="http://schemas.microsoft.com/office/drawing/2014/main" id="{9C1E80E0-0EA4-162E-3E2F-CBCE5F61AA59}"/>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362" y="5705587"/>
            <a:ext cx="192088" cy="19208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1">
            <a:extLst>
              <a:ext uri="{FF2B5EF4-FFF2-40B4-BE49-F238E27FC236}">
                <a16:creationId xmlns:a16="http://schemas.microsoft.com/office/drawing/2014/main" id="{D53B8B82-7EB7-D6B1-4A05-9E701949E310}"/>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9576570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withEffect">
                                  <p:stCondLst>
                                    <p:cond delay="0"/>
                                  </p:stCondLst>
                                  <p:childTnLst>
                                    <p:animClr clrSpc="rgb" dir="cw">
                                      <p:cBhvr override="childStyle">
                                        <p:cTn id="6" dur="1000" autoRev="1" fill="remove"/>
                                        <p:tgtEl>
                                          <p:spTgt spid="171"/>
                                        </p:tgtEl>
                                        <p:attrNameLst>
                                          <p:attrName>style.color</p:attrName>
                                        </p:attrNameLst>
                                      </p:cBhvr>
                                      <p:to>
                                        <a:srgbClr val="603BA1"/>
                                      </p:to>
                                    </p:animClr>
                                    <p:animClr clrSpc="rgb" dir="cw">
                                      <p:cBhvr>
                                        <p:cTn id="7" dur="1000" autoRev="1" fill="remove"/>
                                        <p:tgtEl>
                                          <p:spTgt spid="171"/>
                                        </p:tgtEl>
                                        <p:attrNameLst>
                                          <p:attrName>fillcolor</p:attrName>
                                        </p:attrNameLst>
                                      </p:cBhvr>
                                      <p:to>
                                        <a:srgbClr val="603BA1"/>
                                      </p:to>
                                    </p:animClr>
                                    <p:set>
                                      <p:cBhvr>
                                        <p:cTn id="8" dur="1000" autoRev="1" fill="remove"/>
                                        <p:tgtEl>
                                          <p:spTgt spid="171"/>
                                        </p:tgtEl>
                                        <p:attrNameLst>
                                          <p:attrName>fill.type</p:attrName>
                                        </p:attrNameLst>
                                      </p:cBhvr>
                                      <p:to>
                                        <p:strVal val="solid"/>
                                      </p:to>
                                    </p:set>
                                    <p:set>
                                      <p:cBhvr>
                                        <p:cTn id="9" dur="1000" autoRev="1" fill="remove"/>
                                        <p:tgtEl>
                                          <p:spTgt spid="171"/>
                                        </p:tgtEl>
                                        <p:attrNameLst>
                                          <p:attrName>fill.on</p:attrName>
                                        </p:attrNameLst>
                                      </p:cBhvr>
                                      <p:to>
                                        <p:strVal val="true"/>
                                      </p:to>
                                    </p:set>
                                  </p:childTnLst>
                                </p:cTn>
                              </p:par>
                              <p:par>
                                <p:cTn id="10" presetID="27" presetClass="emph" presetSubtype="0" repeatCount="2000" fill="remove" grpId="0" nodeType="withEffect">
                                  <p:stCondLst>
                                    <p:cond delay="0"/>
                                  </p:stCondLst>
                                  <p:childTnLst>
                                    <p:animClr clrSpc="rgb" dir="cw">
                                      <p:cBhvr override="childStyle">
                                        <p:cTn id="11" dur="1000" autoRev="1" fill="remove"/>
                                        <p:tgtEl>
                                          <p:spTgt spid="6"/>
                                        </p:tgtEl>
                                        <p:attrNameLst>
                                          <p:attrName>style.color</p:attrName>
                                        </p:attrNameLst>
                                      </p:cBhvr>
                                      <p:to>
                                        <a:srgbClr val="603BA1"/>
                                      </p:to>
                                    </p:animClr>
                                    <p:animClr clrSpc="rgb" dir="cw">
                                      <p:cBhvr>
                                        <p:cTn id="12" dur="1000" autoRev="1" fill="remove"/>
                                        <p:tgtEl>
                                          <p:spTgt spid="6"/>
                                        </p:tgtEl>
                                        <p:attrNameLst>
                                          <p:attrName>fillcolor</p:attrName>
                                        </p:attrNameLst>
                                      </p:cBhvr>
                                      <p:to>
                                        <a:srgbClr val="603BA1"/>
                                      </p:to>
                                    </p:animClr>
                                    <p:set>
                                      <p:cBhvr>
                                        <p:cTn id="13" dur="1000" autoRev="1" fill="remove"/>
                                        <p:tgtEl>
                                          <p:spTgt spid="6"/>
                                        </p:tgtEl>
                                        <p:attrNameLst>
                                          <p:attrName>fill.type</p:attrName>
                                        </p:attrNameLst>
                                      </p:cBhvr>
                                      <p:to>
                                        <p:strVal val="solid"/>
                                      </p:to>
                                    </p:set>
                                    <p:set>
                                      <p:cBhvr>
                                        <p:cTn id="14" dur="1000" autoRev="1" fill="remove"/>
                                        <p:tgtEl>
                                          <p:spTgt spid="6"/>
                                        </p:tgtEl>
                                        <p:attrNameLst>
                                          <p:attrName>fill.on</p:attrName>
                                        </p:attrNameLst>
                                      </p:cBhvr>
                                      <p:to>
                                        <p:strVal val="true"/>
                                      </p:to>
                                    </p:set>
                                  </p:childTnLst>
                                </p:cTn>
                              </p:par>
                              <p:par>
                                <p:cTn id="15" presetID="27" presetClass="emph" presetSubtype="0" repeatCount="2000" fill="remove" grpId="0" nodeType="withEffect">
                                  <p:stCondLst>
                                    <p:cond delay="0"/>
                                  </p:stCondLst>
                                  <p:childTnLst>
                                    <p:animClr clrSpc="rgb" dir="cw">
                                      <p:cBhvr override="childStyle">
                                        <p:cTn id="16" dur="1000" autoRev="1" fill="remove"/>
                                        <p:tgtEl>
                                          <p:spTgt spid="7"/>
                                        </p:tgtEl>
                                        <p:attrNameLst>
                                          <p:attrName>style.color</p:attrName>
                                        </p:attrNameLst>
                                      </p:cBhvr>
                                      <p:to>
                                        <a:srgbClr val="603BA1"/>
                                      </p:to>
                                    </p:animClr>
                                    <p:animClr clrSpc="rgb" dir="cw">
                                      <p:cBhvr>
                                        <p:cTn id="17" dur="1000" autoRev="1" fill="remove"/>
                                        <p:tgtEl>
                                          <p:spTgt spid="7"/>
                                        </p:tgtEl>
                                        <p:attrNameLst>
                                          <p:attrName>fillcolor</p:attrName>
                                        </p:attrNameLst>
                                      </p:cBhvr>
                                      <p:to>
                                        <a:srgbClr val="603BA1"/>
                                      </p:to>
                                    </p:animClr>
                                    <p:set>
                                      <p:cBhvr>
                                        <p:cTn id="18" dur="1000" autoRev="1" fill="remove"/>
                                        <p:tgtEl>
                                          <p:spTgt spid="7"/>
                                        </p:tgtEl>
                                        <p:attrNameLst>
                                          <p:attrName>fill.type</p:attrName>
                                        </p:attrNameLst>
                                      </p:cBhvr>
                                      <p:to>
                                        <p:strVal val="solid"/>
                                      </p:to>
                                    </p:set>
                                    <p:set>
                                      <p:cBhvr>
                                        <p:cTn id="19" dur="1000" autoRev="1" fill="remove"/>
                                        <p:tgtEl>
                                          <p:spTgt spid="7"/>
                                        </p:tgtEl>
                                        <p:attrNameLst>
                                          <p:attrName>fill.on</p:attrName>
                                        </p:attrNameLst>
                                      </p:cBhvr>
                                      <p:to>
                                        <p:strVal val="true"/>
                                      </p:to>
                                    </p:set>
                                  </p:childTnLst>
                                </p:cTn>
                              </p:par>
                              <p:par>
                                <p:cTn id="20" presetID="27" presetClass="emph" presetSubtype="0" repeatCount="2000" fill="remove" grpId="0" nodeType="withEffect">
                                  <p:stCondLst>
                                    <p:cond delay="0"/>
                                  </p:stCondLst>
                                  <p:childTnLst>
                                    <p:animClr clrSpc="rgb" dir="cw">
                                      <p:cBhvr override="childStyle">
                                        <p:cTn id="21" dur="1000" autoRev="1" fill="remove"/>
                                        <p:tgtEl>
                                          <p:spTgt spid="5"/>
                                        </p:tgtEl>
                                        <p:attrNameLst>
                                          <p:attrName>style.color</p:attrName>
                                        </p:attrNameLst>
                                      </p:cBhvr>
                                      <p:to>
                                        <a:srgbClr val="603BA1"/>
                                      </p:to>
                                    </p:animClr>
                                    <p:animClr clrSpc="rgb" dir="cw">
                                      <p:cBhvr>
                                        <p:cTn id="22" dur="1000" autoRev="1" fill="remove"/>
                                        <p:tgtEl>
                                          <p:spTgt spid="5"/>
                                        </p:tgtEl>
                                        <p:attrNameLst>
                                          <p:attrName>fillcolor</p:attrName>
                                        </p:attrNameLst>
                                      </p:cBhvr>
                                      <p:to>
                                        <a:srgbClr val="603BA1"/>
                                      </p:to>
                                    </p:animClr>
                                    <p:set>
                                      <p:cBhvr>
                                        <p:cTn id="23" dur="1000" autoRev="1" fill="remove"/>
                                        <p:tgtEl>
                                          <p:spTgt spid="5"/>
                                        </p:tgtEl>
                                        <p:attrNameLst>
                                          <p:attrName>fill.type</p:attrName>
                                        </p:attrNameLst>
                                      </p:cBhvr>
                                      <p:to>
                                        <p:strVal val="solid"/>
                                      </p:to>
                                    </p:set>
                                    <p:set>
                                      <p:cBhvr>
                                        <p:cTn id="24" dur="1000" autoRev="1" fill="remove"/>
                                        <p:tgtEl>
                                          <p:spTgt spid="5"/>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7" presetClass="emph" presetSubtype="0" repeatCount="2000" fill="remove" grpId="0" nodeType="clickEffect">
                                  <p:stCondLst>
                                    <p:cond delay="0"/>
                                  </p:stCondLst>
                                  <p:childTnLst>
                                    <p:animClr clrSpc="rgb" dir="cw">
                                      <p:cBhvr override="childStyle">
                                        <p:cTn id="28" dur="1000" autoRev="1" fill="remove"/>
                                        <p:tgtEl>
                                          <p:spTgt spid="172"/>
                                        </p:tgtEl>
                                        <p:attrNameLst>
                                          <p:attrName>style.color</p:attrName>
                                        </p:attrNameLst>
                                      </p:cBhvr>
                                      <p:to>
                                        <a:srgbClr val="603BA1"/>
                                      </p:to>
                                    </p:animClr>
                                    <p:animClr clrSpc="rgb" dir="cw">
                                      <p:cBhvr>
                                        <p:cTn id="29" dur="1000" autoRev="1" fill="remove"/>
                                        <p:tgtEl>
                                          <p:spTgt spid="172"/>
                                        </p:tgtEl>
                                        <p:attrNameLst>
                                          <p:attrName>fillcolor</p:attrName>
                                        </p:attrNameLst>
                                      </p:cBhvr>
                                      <p:to>
                                        <a:srgbClr val="603BA1"/>
                                      </p:to>
                                    </p:animClr>
                                    <p:set>
                                      <p:cBhvr>
                                        <p:cTn id="30" dur="1000" autoRev="1" fill="remove"/>
                                        <p:tgtEl>
                                          <p:spTgt spid="172"/>
                                        </p:tgtEl>
                                        <p:attrNameLst>
                                          <p:attrName>fill.type</p:attrName>
                                        </p:attrNameLst>
                                      </p:cBhvr>
                                      <p:to>
                                        <p:strVal val="solid"/>
                                      </p:to>
                                    </p:set>
                                    <p:set>
                                      <p:cBhvr>
                                        <p:cTn id="31" dur="1000" autoRev="1" fill="remove"/>
                                        <p:tgtEl>
                                          <p:spTgt spid="172"/>
                                        </p:tgtEl>
                                        <p:attrNameLst>
                                          <p:attrName>fill.on</p:attrName>
                                        </p:attrNameLst>
                                      </p:cBhvr>
                                      <p:to>
                                        <p:strVal val="true"/>
                                      </p:to>
                                    </p:set>
                                  </p:childTnLst>
                                </p:cTn>
                              </p:par>
                              <p:par>
                                <p:cTn id="32" presetID="27" presetClass="emph" presetSubtype="0" repeatCount="2000" fill="remove" grpId="0" nodeType="withEffect">
                                  <p:stCondLst>
                                    <p:cond delay="0"/>
                                  </p:stCondLst>
                                  <p:childTnLst>
                                    <p:animClr clrSpc="rgb" dir="cw">
                                      <p:cBhvr override="childStyle">
                                        <p:cTn id="33" dur="1000" autoRev="1" fill="remove"/>
                                        <p:tgtEl>
                                          <p:spTgt spid="173"/>
                                        </p:tgtEl>
                                        <p:attrNameLst>
                                          <p:attrName>style.color</p:attrName>
                                        </p:attrNameLst>
                                      </p:cBhvr>
                                      <p:to>
                                        <a:srgbClr val="603BA1"/>
                                      </p:to>
                                    </p:animClr>
                                    <p:animClr clrSpc="rgb" dir="cw">
                                      <p:cBhvr>
                                        <p:cTn id="34" dur="1000" autoRev="1" fill="remove"/>
                                        <p:tgtEl>
                                          <p:spTgt spid="173"/>
                                        </p:tgtEl>
                                        <p:attrNameLst>
                                          <p:attrName>fillcolor</p:attrName>
                                        </p:attrNameLst>
                                      </p:cBhvr>
                                      <p:to>
                                        <a:srgbClr val="603BA1"/>
                                      </p:to>
                                    </p:animClr>
                                    <p:set>
                                      <p:cBhvr>
                                        <p:cTn id="35" dur="1000" autoRev="1" fill="remove"/>
                                        <p:tgtEl>
                                          <p:spTgt spid="173"/>
                                        </p:tgtEl>
                                        <p:attrNameLst>
                                          <p:attrName>fill.type</p:attrName>
                                        </p:attrNameLst>
                                      </p:cBhvr>
                                      <p:to>
                                        <p:strVal val="solid"/>
                                      </p:to>
                                    </p:set>
                                    <p:set>
                                      <p:cBhvr>
                                        <p:cTn id="36" dur="1000" autoRev="1" fill="remove"/>
                                        <p:tgtEl>
                                          <p:spTgt spid="173"/>
                                        </p:tgtEl>
                                        <p:attrNameLst>
                                          <p:attrName>fill.on</p:attrName>
                                        </p:attrNameLst>
                                      </p:cBhvr>
                                      <p:to>
                                        <p:strVal val="true"/>
                                      </p:to>
                                    </p:set>
                                  </p:childTnLst>
                                </p:cTn>
                              </p:par>
                              <p:par>
                                <p:cTn id="37" presetID="27" presetClass="emph" presetSubtype="0" repeatCount="2000" fill="remove" grpId="0" nodeType="withEffect">
                                  <p:stCondLst>
                                    <p:cond delay="0"/>
                                  </p:stCondLst>
                                  <p:childTnLst>
                                    <p:animClr clrSpc="rgb" dir="cw">
                                      <p:cBhvr override="childStyle">
                                        <p:cTn id="38" dur="1000" autoRev="1" fill="remove"/>
                                        <p:tgtEl>
                                          <p:spTgt spid="3"/>
                                        </p:tgtEl>
                                        <p:attrNameLst>
                                          <p:attrName>style.color</p:attrName>
                                        </p:attrNameLst>
                                      </p:cBhvr>
                                      <p:to>
                                        <a:srgbClr val="603BA1"/>
                                      </p:to>
                                    </p:animClr>
                                    <p:animClr clrSpc="rgb" dir="cw">
                                      <p:cBhvr>
                                        <p:cTn id="39" dur="1000" autoRev="1" fill="remove"/>
                                        <p:tgtEl>
                                          <p:spTgt spid="3"/>
                                        </p:tgtEl>
                                        <p:attrNameLst>
                                          <p:attrName>fillcolor</p:attrName>
                                        </p:attrNameLst>
                                      </p:cBhvr>
                                      <p:to>
                                        <a:srgbClr val="603BA1"/>
                                      </p:to>
                                    </p:animClr>
                                    <p:set>
                                      <p:cBhvr>
                                        <p:cTn id="40" dur="1000" autoRev="1" fill="remove"/>
                                        <p:tgtEl>
                                          <p:spTgt spid="3"/>
                                        </p:tgtEl>
                                        <p:attrNameLst>
                                          <p:attrName>fill.type</p:attrName>
                                        </p:attrNameLst>
                                      </p:cBhvr>
                                      <p:to>
                                        <p:strVal val="solid"/>
                                      </p:to>
                                    </p:set>
                                    <p:set>
                                      <p:cBhvr>
                                        <p:cTn id="41" dur="1000" autoRev="1" fill="remove"/>
                                        <p:tgtEl>
                                          <p:spTgt spid="3"/>
                                        </p:tgtEl>
                                        <p:attrNameLst>
                                          <p:attrName>fill.on</p:attrName>
                                        </p:attrNameLst>
                                      </p:cBhvr>
                                      <p:to>
                                        <p:strVal val="true"/>
                                      </p:to>
                                    </p:set>
                                  </p:childTnLst>
                                </p:cTn>
                              </p:par>
                              <p:par>
                                <p:cTn id="42" presetID="27" presetClass="emph" presetSubtype="0" repeatCount="2000" fill="remove" grpId="0" nodeType="withEffect">
                                  <p:stCondLst>
                                    <p:cond delay="0"/>
                                  </p:stCondLst>
                                  <p:childTnLst>
                                    <p:animClr clrSpc="rgb" dir="cw">
                                      <p:cBhvr override="childStyle">
                                        <p:cTn id="43" dur="1000" autoRev="1" fill="remove"/>
                                        <p:tgtEl>
                                          <p:spTgt spid="2"/>
                                        </p:tgtEl>
                                        <p:attrNameLst>
                                          <p:attrName>style.color</p:attrName>
                                        </p:attrNameLst>
                                      </p:cBhvr>
                                      <p:to>
                                        <a:srgbClr val="603BA1"/>
                                      </p:to>
                                    </p:animClr>
                                    <p:animClr clrSpc="rgb" dir="cw">
                                      <p:cBhvr>
                                        <p:cTn id="44" dur="1000" autoRev="1" fill="remove"/>
                                        <p:tgtEl>
                                          <p:spTgt spid="2"/>
                                        </p:tgtEl>
                                        <p:attrNameLst>
                                          <p:attrName>fillcolor</p:attrName>
                                        </p:attrNameLst>
                                      </p:cBhvr>
                                      <p:to>
                                        <a:srgbClr val="603BA1"/>
                                      </p:to>
                                    </p:animClr>
                                    <p:set>
                                      <p:cBhvr>
                                        <p:cTn id="45" dur="1000" autoRev="1" fill="remove"/>
                                        <p:tgtEl>
                                          <p:spTgt spid="2"/>
                                        </p:tgtEl>
                                        <p:attrNameLst>
                                          <p:attrName>fill.type</p:attrName>
                                        </p:attrNameLst>
                                      </p:cBhvr>
                                      <p:to>
                                        <p:strVal val="solid"/>
                                      </p:to>
                                    </p:set>
                                    <p:set>
                                      <p:cBhvr>
                                        <p:cTn id="46" dur="100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1" grpId="0" animBg="1"/>
      <p:bldP spid="173" grpId="0" animBg="1"/>
      <p:bldP spid="2" grpId="0" animBg="1"/>
      <p:bldP spid="3" grpId="0" animBg="1"/>
      <p:bldP spid="7" grpId="0" animBg="1"/>
      <p:bldP spid="6"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02471-6136-892D-809E-100F844DF219}"/>
            </a:ext>
          </a:extLst>
        </p:cNvPr>
        <p:cNvGrpSpPr/>
        <p:nvPr/>
      </p:nvGrpSpPr>
      <p:grpSpPr>
        <a:xfrm>
          <a:off x="0" y="0"/>
          <a:ext cx="0" cy="0"/>
          <a:chOff x="0" y="0"/>
          <a:chExt cx="0" cy="0"/>
        </a:xfrm>
      </p:grpSpPr>
      <p:sp>
        <p:nvSpPr>
          <p:cNvPr id="26" name="Rectangle 25">
            <a:extLst>
              <a:ext uri="{FF2B5EF4-FFF2-40B4-BE49-F238E27FC236}">
                <a16:creationId xmlns:a16="http://schemas.microsoft.com/office/drawing/2014/main" id="{4C85E115-595F-E627-8AC7-DC64AD371367}"/>
              </a:ext>
            </a:extLst>
          </p:cNvPr>
          <p:cNvSpPr/>
          <p:nvPr/>
        </p:nvSpPr>
        <p:spPr bwMode="auto">
          <a:xfrm>
            <a:off x="4935984" y="443883"/>
            <a:ext cx="6240013" cy="6116715"/>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F1C709FE-1407-0445-85C4-982B82992E60}"/>
              </a:ext>
            </a:extLst>
          </p:cNvPr>
          <p:cNvSpPr/>
          <p:nvPr/>
        </p:nvSpPr>
        <p:spPr bwMode="auto">
          <a:xfrm>
            <a:off x="322262" y="0"/>
            <a:ext cx="4478338" cy="6362700"/>
          </a:xfrm>
          <a:prstGeom prst="round2SameRect">
            <a:avLst>
              <a:gd name="adj1" fmla="val 0"/>
              <a:gd name="adj2" fmla="val 6105"/>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Rectangle 29">
            <a:extLst>
              <a:ext uri="{FF2B5EF4-FFF2-40B4-BE49-F238E27FC236}">
                <a16:creationId xmlns:a16="http://schemas.microsoft.com/office/drawing/2014/main" id="{05D81CB4-6F31-CF59-C476-021E8707A279}"/>
              </a:ext>
            </a:extLst>
          </p:cNvPr>
          <p:cNvSpPr/>
          <p:nvPr/>
        </p:nvSpPr>
        <p:spPr>
          <a:xfrm>
            <a:off x="6248400" y="1695754"/>
            <a:ext cx="4927599"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lang="en-US" sz="2400">
                <a:solidFill>
                  <a:srgbClr val="FFFFFF"/>
                </a:solidFill>
                <a:latin typeface="Segoe UI"/>
              </a:rPr>
              <a:t>Graph Connectors</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F7431DDF-4D5B-1DD1-3E13-520216FDC94C}"/>
              </a:ext>
            </a:extLst>
          </p:cNvPr>
          <p:cNvSpPr/>
          <p:nvPr/>
        </p:nvSpPr>
        <p:spPr>
          <a:xfrm>
            <a:off x="6248400" y="2290635"/>
            <a:ext cx="4927599"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lang="en-US" sz="2400">
                <a:solidFill>
                  <a:srgbClr val="FFFFFF"/>
                </a:solidFill>
                <a:latin typeface="Segoe UI"/>
              </a:rPr>
              <a:t>SharePoint and OneDrive</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97DD11B-3A78-579C-DC85-9845BFEE8F8B}"/>
              </a:ext>
            </a:extLst>
          </p:cNvPr>
          <p:cNvSpPr/>
          <p:nvPr/>
        </p:nvSpPr>
        <p:spPr>
          <a:xfrm>
            <a:off x="6248398" y="5592527"/>
            <a:ext cx="4927599"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defTabSz="844550">
              <a:spcBef>
                <a:spcPct val="0"/>
              </a:spcBef>
              <a:spcAft>
                <a:spcPct val="35000"/>
              </a:spcAft>
              <a:defRPr/>
            </a:pPr>
            <a:r>
              <a:rPr lang="en-US" sz="2400">
                <a:solidFill>
                  <a:srgbClr val="FFFFFF"/>
                </a:solidFill>
              </a:rPr>
              <a:t>Plugins (REST API)</a:t>
            </a:r>
          </a:p>
        </p:txBody>
      </p:sp>
      <p:pic>
        <p:nvPicPr>
          <p:cNvPr id="9" name="Picture 2">
            <a:extLst>
              <a:ext uri="{FF2B5EF4-FFF2-40B4-BE49-F238E27FC236}">
                <a16:creationId xmlns:a16="http://schemas.microsoft.com/office/drawing/2014/main" id="{151C75B5-1AF0-6CA2-B704-2E6ECCF69F1D}"/>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6153" y="1913005"/>
            <a:ext cx="923112" cy="9231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98685B6A-7E50-F64D-07B9-73E98054C32D}"/>
              </a:ext>
            </a:extLst>
          </p:cNvPr>
          <p:cNvSpPr txBox="1">
            <a:spLocks/>
          </p:cNvSpPr>
          <p:nvPr/>
        </p:nvSpPr>
        <p:spPr>
          <a:xfrm>
            <a:off x="576153" y="4360117"/>
            <a:ext cx="2282804" cy="307777"/>
          </a:xfrm>
          <a:prstGeom prst="rect">
            <a:avLst/>
          </a:prstGeom>
        </p:spPr>
        <p:txBody>
          <a:bodyPr wrap="non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-Declarative agents-</a:t>
            </a:r>
          </a:p>
        </p:txBody>
      </p:sp>
      <p:grpSp>
        <p:nvGrpSpPr>
          <p:cNvPr id="6" name="Group 5">
            <a:extLst>
              <a:ext uri="{FF2B5EF4-FFF2-40B4-BE49-F238E27FC236}">
                <a16:creationId xmlns:a16="http://schemas.microsoft.com/office/drawing/2014/main" id="{B31361C3-567F-1433-48E8-76DA548A38F3}"/>
              </a:ext>
            </a:extLst>
          </p:cNvPr>
          <p:cNvGrpSpPr/>
          <p:nvPr/>
        </p:nvGrpSpPr>
        <p:grpSpPr>
          <a:xfrm>
            <a:off x="5372100" y="1632770"/>
            <a:ext cx="495300" cy="495300"/>
            <a:chOff x="5372100" y="1756264"/>
            <a:chExt cx="495300" cy="495300"/>
          </a:xfrm>
        </p:grpSpPr>
        <p:sp>
          <p:nvSpPr>
            <p:cNvPr id="35" name="Oval 34">
              <a:extLst>
                <a:ext uri="{FF2B5EF4-FFF2-40B4-BE49-F238E27FC236}">
                  <a16:creationId xmlns:a16="http://schemas.microsoft.com/office/drawing/2014/main" id="{A7F0BC6A-7D6E-0221-24C2-B5A9E5249B64}"/>
                </a:ext>
              </a:extLst>
            </p:cNvPr>
            <p:cNvSpPr>
              <a:spLocks/>
            </p:cNvSpPr>
            <p:nvPr/>
          </p:nvSpPr>
          <p:spPr bwMode="auto">
            <a:xfrm>
              <a:off x="5372100" y="1756264"/>
              <a:ext cx="495300" cy="49530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Graphic 40">
              <a:extLst>
                <a:ext uri="{FF2B5EF4-FFF2-40B4-BE49-F238E27FC236}">
                  <a16:creationId xmlns:a16="http://schemas.microsoft.com/office/drawing/2014/main" id="{117564C7-8E06-8B93-A544-7F1242E1D1F4}"/>
                </a:ext>
              </a:extLst>
            </p:cNvPr>
            <p:cNvSpPr/>
            <p:nvPr/>
          </p:nvSpPr>
          <p:spPr>
            <a:xfrm>
              <a:off x="5476386" y="1862182"/>
              <a:ext cx="286728" cy="283464"/>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50 w 190500"/>
                <a:gd name="connsiteY5" fmla="*/ 14288 h 190500"/>
                <a:gd name="connsiteX6" fmla="*/ 14288 w 190500"/>
                <a:gd name="connsiteY6" fmla="*/ 95250 h 190500"/>
                <a:gd name="connsiteX7" fmla="*/ 95250 w 190500"/>
                <a:gd name="connsiteY7" fmla="*/ 176213 h 190500"/>
                <a:gd name="connsiteX8" fmla="*/ 176213 w 190500"/>
                <a:gd name="connsiteY8" fmla="*/ 95250 h 190500"/>
                <a:gd name="connsiteX9" fmla="*/ 95250 w 190500"/>
                <a:gd name="connsiteY9" fmla="*/ 14288 h 190500"/>
                <a:gd name="connsiteX10" fmla="*/ 83344 w 190500"/>
                <a:gd name="connsiteY10" fmla="*/ 108966 h 190500"/>
                <a:gd name="connsiteX11" fmla="*/ 125921 w 190500"/>
                <a:gd name="connsiteY11" fmla="*/ 66389 h 190500"/>
                <a:gd name="connsiteX12" fmla="*/ 136024 w 190500"/>
                <a:gd name="connsiteY12" fmla="*/ 66429 h 190500"/>
                <a:gd name="connsiteX13" fmla="*/ 136712 w 190500"/>
                <a:gd name="connsiteY13" fmla="*/ 75686 h 190500"/>
                <a:gd name="connsiteX14" fmla="*/ 136017 w 190500"/>
                <a:gd name="connsiteY14" fmla="*/ 76486 h 190500"/>
                <a:gd name="connsiteX15" fmla="*/ 88392 w 190500"/>
                <a:gd name="connsiteY15" fmla="*/ 124111 h 190500"/>
                <a:gd name="connsiteX16" fmla="*/ 79096 w 190500"/>
                <a:gd name="connsiteY16" fmla="*/ 124806 h 190500"/>
                <a:gd name="connsiteX17" fmla="*/ 78296 w 190500"/>
                <a:gd name="connsiteY17" fmla="*/ 124111 h 190500"/>
                <a:gd name="connsiteX18" fmla="*/ 54483 w 190500"/>
                <a:gd name="connsiteY18" fmla="*/ 100298 h 190500"/>
                <a:gd name="connsiteX19" fmla="*/ 54522 w 190500"/>
                <a:gd name="connsiteY19" fmla="*/ 90195 h 190500"/>
                <a:gd name="connsiteX20" fmla="*/ 63779 w 190500"/>
                <a:gd name="connsiteY20" fmla="*/ 89506 h 190500"/>
                <a:gd name="connsiteX21" fmla="*/ 64579 w 190500"/>
                <a:gd name="connsiteY21" fmla="*/ 90202 h 190500"/>
                <a:gd name="connsiteX22" fmla="*/ 83344 w 190500"/>
                <a:gd name="connsiteY22" fmla="*/ 108966 h 190500"/>
                <a:gd name="connsiteX23" fmla="*/ 125921 w 190500"/>
                <a:gd name="connsiteY23" fmla="*/ 66389 h 190500"/>
                <a:gd name="connsiteX24" fmla="*/ 83344 w 190500"/>
                <a:gd name="connsiteY24" fmla="*/ 1089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83344" y="108966"/>
                  </a:moveTo>
                  <a:lnTo>
                    <a:pt x="125921" y="66389"/>
                  </a:lnTo>
                  <a:cubicBezTo>
                    <a:pt x="128721" y="63610"/>
                    <a:pt x="133244" y="63628"/>
                    <a:pt x="136024" y="66429"/>
                  </a:cubicBezTo>
                  <a:cubicBezTo>
                    <a:pt x="138499" y="68924"/>
                    <a:pt x="138792" y="72851"/>
                    <a:pt x="136712" y="75686"/>
                  </a:cubicBezTo>
                  <a:lnTo>
                    <a:pt x="136017" y="76486"/>
                  </a:lnTo>
                  <a:lnTo>
                    <a:pt x="88392" y="124111"/>
                  </a:lnTo>
                  <a:cubicBezTo>
                    <a:pt x="85893" y="126611"/>
                    <a:pt x="81940" y="126906"/>
                    <a:pt x="79096" y="124806"/>
                  </a:cubicBezTo>
                  <a:lnTo>
                    <a:pt x="78296" y="124111"/>
                  </a:lnTo>
                  <a:lnTo>
                    <a:pt x="54483" y="100298"/>
                  </a:lnTo>
                  <a:cubicBezTo>
                    <a:pt x="51704" y="97498"/>
                    <a:pt x="51722" y="92974"/>
                    <a:pt x="54522" y="90195"/>
                  </a:cubicBezTo>
                  <a:cubicBezTo>
                    <a:pt x="57018" y="87720"/>
                    <a:pt x="60945" y="87427"/>
                    <a:pt x="63779" y="89506"/>
                  </a:cubicBezTo>
                  <a:lnTo>
                    <a:pt x="64579" y="90202"/>
                  </a:lnTo>
                  <a:lnTo>
                    <a:pt x="83344" y="108966"/>
                  </a:lnTo>
                  <a:lnTo>
                    <a:pt x="125921" y="66389"/>
                  </a:lnTo>
                  <a:lnTo>
                    <a:pt x="83344" y="108966"/>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Semibold"/>
                <a:ea typeface="+mn-ea"/>
                <a:cs typeface="+mn-cs"/>
              </a:endParaRPr>
            </a:p>
          </p:txBody>
        </p:sp>
      </p:grpSp>
      <p:grpSp>
        <p:nvGrpSpPr>
          <p:cNvPr id="7" name="Group 6">
            <a:extLst>
              <a:ext uri="{FF2B5EF4-FFF2-40B4-BE49-F238E27FC236}">
                <a16:creationId xmlns:a16="http://schemas.microsoft.com/office/drawing/2014/main" id="{AD1F1A7E-9AE9-344A-EC77-DDF865FE3F82}"/>
              </a:ext>
            </a:extLst>
          </p:cNvPr>
          <p:cNvGrpSpPr/>
          <p:nvPr/>
        </p:nvGrpSpPr>
        <p:grpSpPr>
          <a:xfrm>
            <a:off x="5372100" y="2259191"/>
            <a:ext cx="495300" cy="495300"/>
            <a:chOff x="5372100" y="2573186"/>
            <a:chExt cx="495300" cy="495300"/>
          </a:xfrm>
        </p:grpSpPr>
        <p:sp>
          <p:nvSpPr>
            <p:cNvPr id="36" name="Oval 35">
              <a:extLst>
                <a:ext uri="{FF2B5EF4-FFF2-40B4-BE49-F238E27FC236}">
                  <a16:creationId xmlns:a16="http://schemas.microsoft.com/office/drawing/2014/main" id="{BD01E0BA-AFE3-6511-4324-C51CC5A6CFCC}"/>
                </a:ext>
              </a:extLst>
            </p:cNvPr>
            <p:cNvSpPr>
              <a:spLocks/>
            </p:cNvSpPr>
            <p:nvPr/>
          </p:nvSpPr>
          <p:spPr bwMode="auto">
            <a:xfrm>
              <a:off x="5372100" y="2573186"/>
              <a:ext cx="495300" cy="49530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Graphic 40">
              <a:extLst>
                <a:ext uri="{FF2B5EF4-FFF2-40B4-BE49-F238E27FC236}">
                  <a16:creationId xmlns:a16="http://schemas.microsoft.com/office/drawing/2014/main" id="{02F027AA-F88A-9586-695D-54FD0FA1A16C}"/>
                </a:ext>
              </a:extLst>
            </p:cNvPr>
            <p:cNvSpPr/>
            <p:nvPr/>
          </p:nvSpPr>
          <p:spPr>
            <a:xfrm>
              <a:off x="5476386" y="2679104"/>
              <a:ext cx="286728" cy="283464"/>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50 w 190500"/>
                <a:gd name="connsiteY5" fmla="*/ 14288 h 190500"/>
                <a:gd name="connsiteX6" fmla="*/ 14288 w 190500"/>
                <a:gd name="connsiteY6" fmla="*/ 95250 h 190500"/>
                <a:gd name="connsiteX7" fmla="*/ 95250 w 190500"/>
                <a:gd name="connsiteY7" fmla="*/ 176213 h 190500"/>
                <a:gd name="connsiteX8" fmla="*/ 176213 w 190500"/>
                <a:gd name="connsiteY8" fmla="*/ 95250 h 190500"/>
                <a:gd name="connsiteX9" fmla="*/ 95250 w 190500"/>
                <a:gd name="connsiteY9" fmla="*/ 14288 h 190500"/>
                <a:gd name="connsiteX10" fmla="*/ 83344 w 190500"/>
                <a:gd name="connsiteY10" fmla="*/ 108966 h 190500"/>
                <a:gd name="connsiteX11" fmla="*/ 125921 w 190500"/>
                <a:gd name="connsiteY11" fmla="*/ 66389 h 190500"/>
                <a:gd name="connsiteX12" fmla="*/ 136024 w 190500"/>
                <a:gd name="connsiteY12" fmla="*/ 66429 h 190500"/>
                <a:gd name="connsiteX13" fmla="*/ 136712 w 190500"/>
                <a:gd name="connsiteY13" fmla="*/ 75686 h 190500"/>
                <a:gd name="connsiteX14" fmla="*/ 136017 w 190500"/>
                <a:gd name="connsiteY14" fmla="*/ 76486 h 190500"/>
                <a:gd name="connsiteX15" fmla="*/ 88392 w 190500"/>
                <a:gd name="connsiteY15" fmla="*/ 124111 h 190500"/>
                <a:gd name="connsiteX16" fmla="*/ 79096 w 190500"/>
                <a:gd name="connsiteY16" fmla="*/ 124806 h 190500"/>
                <a:gd name="connsiteX17" fmla="*/ 78296 w 190500"/>
                <a:gd name="connsiteY17" fmla="*/ 124111 h 190500"/>
                <a:gd name="connsiteX18" fmla="*/ 54483 w 190500"/>
                <a:gd name="connsiteY18" fmla="*/ 100298 h 190500"/>
                <a:gd name="connsiteX19" fmla="*/ 54522 w 190500"/>
                <a:gd name="connsiteY19" fmla="*/ 90195 h 190500"/>
                <a:gd name="connsiteX20" fmla="*/ 63779 w 190500"/>
                <a:gd name="connsiteY20" fmla="*/ 89506 h 190500"/>
                <a:gd name="connsiteX21" fmla="*/ 64579 w 190500"/>
                <a:gd name="connsiteY21" fmla="*/ 90202 h 190500"/>
                <a:gd name="connsiteX22" fmla="*/ 83344 w 190500"/>
                <a:gd name="connsiteY22" fmla="*/ 108966 h 190500"/>
                <a:gd name="connsiteX23" fmla="*/ 125921 w 190500"/>
                <a:gd name="connsiteY23" fmla="*/ 66389 h 190500"/>
                <a:gd name="connsiteX24" fmla="*/ 83344 w 190500"/>
                <a:gd name="connsiteY24" fmla="*/ 1089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83344" y="108966"/>
                  </a:moveTo>
                  <a:lnTo>
                    <a:pt x="125921" y="66389"/>
                  </a:lnTo>
                  <a:cubicBezTo>
                    <a:pt x="128721" y="63610"/>
                    <a:pt x="133244" y="63628"/>
                    <a:pt x="136024" y="66429"/>
                  </a:cubicBezTo>
                  <a:cubicBezTo>
                    <a:pt x="138499" y="68924"/>
                    <a:pt x="138792" y="72851"/>
                    <a:pt x="136712" y="75686"/>
                  </a:cubicBezTo>
                  <a:lnTo>
                    <a:pt x="136017" y="76486"/>
                  </a:lnTo>
                  <a:lnTo>
                    <a:pt x="88392" y="124111"/>
                  </a:lnTo>
                  <a:cubicBezTo>
                    <a:pt x="85893" y="126611"/>
                    <a:pt x="81940" y="126906"/>
                    <a:pt x="79096" y="124806"/>
                  </a:cubicBezTo>
                  <a:lnTo>
                    <a:pt x="78296" y="124111"/>
                  </a:lnTo>
                  <a:lnTo>
                    <a:pt x="54483" y="100298"/>
                  </a:lnTo>
                  <a:cubicBezTo>
                    <a:pt x="51704" y="97498"/>
                    <a:pt x="51722" y="92974"/>
                    <a:pt x="54522" y="90195"/>
                  </a:cubicBezTo>
                  <a:cubicBezTo>
                    <a:pt x="57018" y="87720"/>
                    <a:pt x="60945" y="87427"/>
                    <a:pt x="63779" y="89506"/>
                  </a:cubicBezTo>
                  <a:lnTo>
                    <a:pt x="64579" y="90202"/>
                  </a:lnTo>
                  <a:lnTo>
                    <a:pt x="83344" y="108966"/>
                  </a:lnTo>
                  <a:lnTo>
                    <a:pt x="125921" y="66389"/>
                  </a:lnTo>
                  <a:lnTo>
                    <a:pt x="83344" y="108966"/>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Semibold"/>
                <a:ea typeface="+mn-ea"/>
                <a:cs typeface="+mn-cs"/>
              </a:endParaRPr>
            </a:p>
          </p:txBody>
        </p:sp>
      </p:grpSp>
      <p:grpSp>
        <p:nvGrpSpPr>
          <p:cNvPr id="12" name="Group 11">
            <a:extLst>
              <a:ext uri="{FF2B5EF4-FFF2-40B4-BE49-F238E27FC236}">
                <a16:creationId xmlns:a16="http://schemas.microsoft.com/office/drawing/2014/main" id="{F8839663-23E9-3275-AA1C-9852B7AAE58F}"/>
              </a:ext>
            </a:extLst>
          </p:cNvPr>
          <p:cNvGrpSpPr/>
          <p:nvPr/>
        </p:nvGrpSpPr>
        <p:grpSpPr>
          <a:xfrm>
            <a:off x="5372098" y="5498005"/>
            <a:ext cx="495300" cy="495300"/>
            <a:chOff x="5372100" y="4207030"/>
            <a:chExt cx="495300" cy="495300"/>
          </a:xfrm>
        </p:grpSpPr>
        <p:sp>
          <p:nvSpPr>
            <p:cNvPr id="37" name="Oval 36">
              <a:extLst>
                <a:ext uri="{FF2B5EF4-FFF2-40B4-BE49-F238E27FC236}">
                  <a16:creationId xmlns:a16="http://schemas.microsoft.com/office/drawing/2014/main" id="{9A8A6387-C1C7-CC3C-16EB-F8CCDD4A8C3B}"/>
                </a:ext>
              </a:extLst>
            </p:cNvPr>
            <p:cNvSpPr>
              <a:spLocks/>
            </p:cNvSpPr>
            <p:nvPr/>
          </p:nvSpPr>
          <p:spPr bwMode="auto">
            <a:xfrm>
              <a:off x="5372100" y="4207030"/>
              <a:ext cx="495300" cy="49530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 name="Graphic 40">
              <a:extLst>
                <a:ext uri="{FF2B5EF4-FFF2-40B4-BE49-F238E27FC236}">
                  <a16:creationId xmlns:a16="http://schemas.microsoft.com/office/drawing/2014/main" id="{69BF9E1F-205F-D3C8-F084-B1C5B76924D5}"/>
                </a:ext>
              </a:extLst>
            </p:cNvPr>
            <p:cNvSpPr/>
            <p:nvPr/>
          </p:nvSpPr>
          <p:spPr>
            <a:xfrm>
              <a:off x="5476386" y="4312948"/>
              <a:ext cx="286728" cy="283464"/>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50 w 190500"/>
                <a:gd name="connsiteY5" fmla="*/ 14288 h 190500"/>
                <a:gd name="connsiteX6" fmla="*/ 14288 w 190500"/>
                <a:gd name="connsiteY6" fmla="*/ 95250 h 190500"/>
                <a:gd name="connsiteX7" fmla="*/ 95250 w 190500"/>
                <a:gd name="connsiteY7" fmla="*/ 176213 h 190500"/>
                <a:gd name="connsiteX8" fmla="*/ 176213 w 190500"/>
                <a:gd name="connsiteY8" fmla="*/ 95250 h 190500"/>
                <a:gd name="connsiteX9" fmla="*/ 95250 w 190500"/>
                <a:gd name="connsiteY9" fmla="*/ 14288 h 190500"/>
                <a:gd name="connsiteX10" fmla="*/ 83344 w 190500"/>
                <a:gd name="connsiteY10" fmla="*/ 108966 h 190500"/>
                <a:gd name="connsiteX11" fmla="*/ 125921 w 190500"/>
                <a:gd name="connsiteY11" fmla="*/ 66389 h 190500"/>
                <a:gd name="connsiteX12" fmla="*/ 136024 w 190500"/>
                <a:gd name="connsiteY12" fmla="*/ 66429 h 190500"/>
                <a:gd name="connsiteX13" fmla="*/ 136712 w 190500"/>
                <a:gd name="connsiteY13" fmla="*/ 75686 h 190500"/>
                <a:gd name="connsiteX14" fmla="*/ 136017 w 190500"/>
                <a:gd name="connsiteY14" fmla="*/ 76486 h 190500"/>
                <a:gd name="connsiteX15" fmla="*/ 88392 w 190500"/>
                <a:gd name="connsiteY15" fmla="*/ 124111 h 190500"/>
                <a:gd name="connsiteX16" fmla="*/ 79096 w 190500"/>
                <a:gd name="connsiteY16" fmla="*/ 124806 h 190500"/>
                <a:gd name="connsiteX17" fmla="*/ 78296 w 190500"/>
                <a:gd name="connsiteY17" fmla="*/ 124111 h 190500"/>
                <a:gd name="connsiteX18" fmla="*/ 54483 w 190500"/>
                <a:gd name="connsiteY18" fmla="*/ 100298 h 190500"/>
                <a:gd name="connsiteX19" fmla="*/ 54522 w 190500"/>
                <a:gd name="connsiteY19" fmla="*/ 90195 h 190500"/>
                <a:gd name="connsiteX20" fmla="*/ 63779 w 190500"/>
                <a:gd name="connsiteY20" fmla="*/ 89506 h 190500"/>
                <a:gd name="connsiteX21" fmla="*/ 64579 w 190500"/>
                <a:gd name="connsiteY21" fmla="*/ 90202 h 190500"/>
                <a:gd name="connsiteX22" fmla="*/ 83344 w 190500"/>
                <a:gd name="connsiteY22" fmla="*/ 108966 h 190500"/>
                <a:gd name="connsiteX23" fmla="*/ 125921 w 190500"/>
                <a:gd name="connsiteY23" fmla="*/ 66389 h 190500"/>
                <a:gd name="connsiteX24" fmla="*/ 83344 w 190500"/>
                <a:gd name="connsiteY24" fmla="*/ 1089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83344" y="108966"/>
                  </a:moveTo>
                  <a:lnTo>
                    <a:pt x="125921" y="66389"/>
                  </a:lnTo>
                  <a:cubicBezTo>
                    <a:pt x="128721" y="63610"/>
                    <a:pt x="133244" y="63628"/>
                    <a:pt x="136024" y="66429"/>
                  </a:cubicBezTo>
                  <a:cubicBezTo>
                    <a:pt x="138499" y="68924"/>
                    <a:pt x="138792" y="72851"/>
                    <a:pt x="136712" y="75686"/>
                  </a:cubicBezTo>
                  <a:lnTo>
                    <a:pt x="136017" y="76486"/>
                  </a:lnTo>
                  <a:lnTo>
                    <a:pt x="88392" y="124111"/>
                  </a:lnTo>
                  <a:cubicBezTo>
                    <a:pt x="85893" y="126611"/>
                    <a:pt x="81940" y="126906"/>
                    <a:pt x="79096" y="124806"/>
                  </a:cubicBezTo>
                  <a:lnTo>
                    <a:pt x="78296" y="124111"/>
                  </a:lnTo>
                  <a:lnTo>
                    <a:pt x="54483" y="100298"/>
                  </a:lnTo>
                  <a:cubicBezTo>
                    <a:pt x="51704" y="97498"/>
                    <a:pt x="51722" y="92974"/>
                    <a:pt x="54522" y="90195"/>
                  </a:cubicBezTo>
                  <a:cubicBezTo>
                    <a:pt x="57018" y="87720"/>
                    <a:pt x="60945" y="87427"/>
                    <a:pt x="63779" y="89506"/>
                  </a:cubicBezTo>
                  <a:lnTo>
                    <a:pt x="64579" y="90202"/>
                  </a:lnTo>
                  <a:lnTo>
                    <a:pt x="83344" y="108966"/>
                  </a:lnTo>
                  <a:lnTo>
                    <a:pt x="125921" y="66389"/>
                  </a:lnTo>
                  <a:lnTo>
                    <a:pt x="83344" y="108966"/>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4" name="Rectangle 13">
            <a:extLst>
              <a:ext uri="{FF2B5EF4-FFF2-40B4-BE49-F238E27FC236}">
                <a16:creationId xmlns:a16="http://schemas.microsoft.com/office/drawing/2014/main" id="{78727220-0DE9-B3F6-759D-701432FCA262}"/>
              </a:ext>
            </a:extLst>
          </p:cNvPr>
          <p:cNvSpPr/>
          <p:nvPr/>
        </p:nvSpPr>
        <p:spPr>
          <a:xfrm>
            <a:off x="6248399" y="2962406"/>
            <a:ext cx="4927599"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lang="en-US" sz="2400">
                <a:solidFill>
                  <a:srgbClr val="FFFFFF"/>
                </a:solidFill>
                <a:latin typeface="Segoe UI"/>
              </a:rPr>
              <a:t>Web (scoped) </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4CBA513E-9579-ECE1-C355-041166BFACB4}"/>
              </a:ext>
            </a:extLst>
          </p:cNvPr>
          <p:cNvGrpSpPr/>
          <p:nvPr/>
        </p:nvGrpSpPr>
        <p:grpSpPr>
          <a:xfrm>
            <a:off x="5372099" y="2879215"/>
            <a:ext cx="495300" cy="495300"/>
            <a:chOff x="5372100" y="2573186"/>
            <a:chExt cx="495300" cy="495300"/>
          </a:xfrm>
        </p:grpSpPr>
        <p:sp>
          <p:nvSpPr>
            <p:cNvPr id="16" name="Oval 15">
              <a:extLst>
                <a:ext uri="{FF2B5EF4-FFF2-40B4-BE49-F238E27FC236}">
                  <a16:creationId xmlns:a16="http://schemas.microsoft.com/office/drawing/2014/main" id="{C638380B-F91A-661E-C988-7AE611CE3DB7}"/>
                </a:ext>
              </a:extLst>
            </p:cNvPr>
            <p:cNvSpPr>
              <a:spLocks/>
            </p:cNvSpPr>
            <p:nvPr/>
          </p:nvSpPr>
          <p:spPr bwMode="auto">
            <a:xfrm>
              <a:off x="5372100" y="2573186"/>
              <a:ext cx="495300" cy="49530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40">
              <a:extLst>
                <a:ext uri="{FF2B5EF4-FFF2-40B4-BE49-F238E27FC236}">
                  <a16:creationId xmlns:a16="http://schemas.microsoft.com/office/drawing/2014/main" id="{1EC35B55-27F3-99CF-BFF3-9D7CFA79A104}"/>
                </a:ext>
              </a:extLst>
            </p:cNvPr>
            <p:cNvSpPr/>
            <p:nvPr/>
          </p:nvSpPr>
          <p:spPr>
            <a:xfrm>
              <a:off x="5476386" y="2679104"/>
              <a:ext cx="286728" cy="283464"/>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50 w 190500"/>
                <a:gd name="connsiteY5" fmla="*/ 14288 h 190500"/>
                <a:gd name="connsiteX6" fmla="*/ 14288 w 190500"/>
                <a:gd name="connsiteY6" fmla="*/ 95250 h 190500"/>
                <a:gd name="connsiteX7" fmla="*/ 95250 w 190500"/>
                <a:gd name="connsiteY7" fmla="*/ 176213 h 190500"/>
                <a:gd name="connsiteX8" fmla="*/ 176213 w 190500"/>
                <a:gd name="connsiteY8" fmla="*/ 95250 h 190500"/>
                <a:gd name="connsiteX9" fmla="*/ 95250 w 190500"/>
                <a:gd name="connsiteY9" fmla="*/ 14288 h 190500"/>
                <a:gd name="connsiteX10" fmla="*/ 83344 w 190500"/>
                <a:gd name="connsiteY10" fmla="*/ 108966 h 190500"/>
                <a:gd name="connsiteX11" fmla="*/ 125921 w 190500"/>
                <a:gd name="connsiteY11" fmla="*/ 66389 h 190500"/>
                <a:gd name="connsiteX12" fmla="*/ 136024 w 190500"/>
                <a:gd name="connsiteY12" fmla="*/ 66429 h 190500"/>
                <a:gd name="connsiteX13" fmla="*/ 136712 w 190500"/>
                <a:gd name="connsiteY13" fmla="*/ 75686 h 190500"/>
                <a:gd name="connsiteX14" fmla="*/ 136017 w 190500"/>
                <a:gd name="connsiteY14" fmla="*/ 76486 h 190500"/>
                <a:gd name="connsiteX15" fmla="*/ 88392 w 190500"/>
                <a:gd name="connsiteY15" fmla="*/ 124111 h 190500"/>
                <a:gd name="connsiteX16" fmla="*/ 79096 w 190500"/>
                <a:gd name="connsiteY16" fmla="*/ 124806 h 190500"/>
                <a:gd name="connsiteX17" fmla="*/ 78296 w 190500"/>
                <a:gd name="connsiteY17" fmla="*/ 124111 h 190500"/>
                <a:gd name="connsiteX18" fmla="*/ 54483 w 190500"/>
                <a:gd name="connsiteY18" fmla="*/ 100298 h 190500"/>
                <a:gd name="connsiteX19" fmla="*/ 54522 w 190500"/>
                <a:gd name="connsiteY19" fmla="*/ 90195 h 190500"/>
                <a:gd name="connsiteX20" fmla="*/ 63779 w 190500"/>
                <a:gd name="connsiteY20" fmla="*/ 89506 h 190500"/>
                <a:gd name="connsiteX21" fmla="*/ 64579 w 190500"/>
                <a:gd name="connsiteY21" fmla="*/ 90202 h 190500"/>
                <a:gd name="connsiteX22" fmla="*/ 83344 w 190500"/>
                <a:gd name="connsiteY22" fmla="*/ 108966 h 190500"/>
                <a:gd name="connsiteX23" fmla="*/ 125921 w 190500"/>
                <a:gd name="connsiteY23" fmla="*/ 66389 h 190500"/>
                <a:gd name="connsiteX24" fmla="*/ 83344 w 190500"/>
                <a:gd name="connsiteY24" fmla="*/ 1089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83344" y="108966"/>
                  </a:moveTo>
                  <a:lnTo>
                    <a:pt x="125921" y="66389"/>
                  </a:lnTo>
                  <a:cubicBezTo>
                    <a:pt x="128721" y="63610"/>
                    <a:pt x="133244" y="63628"/>
                    <a:pt x="136024" y="66429"/>
                  </a:cubicBezTo>
                  <a:cubicBezTo>
                    <a:pt x="138499" y="68924"/>
                    <a:pt x="138792" y="72851"/>
                    <a:pt x="136712" y="75686"/>
                  </a:cubicBezTo>
                  <a:lnTo>
                    <a:pt x="136017" y="76486"/>
                  </a:lnTo>
                  <a:lnTo>
                    <a:pt x="88392" y="124111"/>
                  </a:lnTo>
                  <a:cubicBezTo>
                    <a:pt x="85893" y="126611"/>
                    <a:pt x="81940" y="126906"/>
                    <a:pt x="79096" y="124806"/>
                  </a:cubicBezTo>
                  <a:lnTo>
                    <a:pt x="78296" y="124111"/>
                  </a:lnTo>
                  <a:lnTo>
                    <a:pt x="54483" y="100298"/>
                  </a:lnTo>
                  <a:cubicBezTo>
                    <a:pt x="51704" y="97498"/>
                    <a:pt x="51722" y="92974"/>
                    <a:pt x="54522" y="90195"/>
                  </a:cubicBezTo>
                  <a:cubicBezTo>
                    <a:pt x="57018" y="87720"/>
                    <a:pt x="60945" y="87427"/>
                    <a:pt x="63779" y="89506"/>
                  </a:cubicBezTo>
                  <a:lnTo>
                    <a:pt x="64579" y="90202"/>
                  </a:lnTo>
                  <a:lnTo>
                    <a:pt x="83344" y="108966"/>
                  </a:lnTo>
                  <a:lnTo>
                    <a:pt x="125921" y="66389"/>
                  </a:lnTo>
                  <a:lnTo>
                    <a:pt x="83344" y="108966"/>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23" name="Rectangle: Rounded Corners 18">
            <a:extLst>
              <a:ext uri="{FF2B5EF4-FFF2-40B4-BE49-F238E27FC236}">
                <a16:creationId xmlns:a16="http://schemas.microsoft.com/office/drawing/2014/main" id="{339C31BD-6FFB-5421-99BF-A6AE4E83D554}"/>
              </a:ext>
              <a:ext uri="{C183D7F6-B498-43B3-948B-1728B52AA6E4}">
                <adec:decorative xmlns:adec="http://schemas.microsoft.com/office/drawing/2017/decorative" val="1"/>
              </a:ext>
            </a:extLst>
          </p:cNvPr>
          <p:cNvSpPr/>
          <p:nvPr/>
        </p:nvSpPr>
        <p:spPr bwMode="auto">
          <a:xfrm>
            <a:off x="5372098" y="4908463"/>
            <a:ext cx="1588989" cy="427768"/>
          </a:xfrm>
          <a:prstGeom prst="roundRect">
            <a:avLst>
              <a:gd name="adj" fmla="val 31645"/>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r>
              <a:rPr lang="en-US" sz="1800" b="1">
                <a:gradFill>
                  <a:gsLst>
                    <a:gs pos="23776">
                      <a:srgbClr val="FFFFFF"/>
                    </a:gs>
                    <a:gs pos="42000">
                      <a:srgbClr val="FFFFFF"/>
                    </a:gs>
                  </a:gsLst>
                  <a:path path="circle">
                    <a:fillToRect l="100000" t="100000"/>
                  </a:path>
                </a:gradFill>
                <a:latin typeface="Segoe UI Semibold" panose="020F0502020204030204" pitchFamily="34" charset="0"/>
              </a:rPr>
              <a:t>Actions</a:t>
            </a:r>
            <a:endParaRPr lang="en-AU" sz="1800" b="1">
              <a:gradFill>
                <a:gsLst>
                  <a:gs pos="23776">
                    <a:srgbClr val="FFFFFF"/>
                  </a:gs>
                  <a:gs pos="42000">
                    <a:srgbClr val="FFFFFF"/>
                  </a:gs>
                </a:gsLst>
                <a:path path="circle">
                  <a:fillToRect l="100000" t="100000"/>
                </a:path>
              </a:gradFill>
              <a:latin typeface="Segoe UI Semibold" panose="020F0502020204030204" pitchFamily="34" charset="0"/>
            </a:endParaRPr>
          </a:p>
        </p:txBody>
      </p:sp>
      <p:sp>
        <p:nvSpPr>
          <p:cNvPr id="25" name="TextBox 24">
            <a:extLst>
              <a:ext uri="{FF2B5EF4-FFF2-40B4-BE49-F238E27FC236}">
                <a16:creationId xmlns:a16="http://schemas.microsoft.com/office/drawing/2014/main" id="{11F2646F-6766-A030-3482-2DC216423447}"/>
              </a:ext>
            </a:extLst>
          </p:cNvPr>
          <p:cNvSpPr txBox="1"/>
          <p:nvPr/>
        </p:nvSpPr>
        <p:spPr>
          <a:xfrm>
            <a:off x="576153" y="3078778"/>
            <a:ext cx="4551260" cy="1046440"/>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Build 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Microsoft 365 Copilot</a:t>
            </a:r>
          </a:p>
        </p:txBody>
      </p:sp>
      <p:sp>
        <p:nvSpPr>
          <p:cNvPr id="3" name="Rectangle 2">
            <a:extLst>
              <a:ext uri="{FF2B5EF4-FFF2-40B4-BE49-F238E27FC236}">
                <a16:creationId xmlns:a16="http://schemas.microsoft.com/office/drawing/2014/main" id="{B4176701-2EF5-48C7-7BED-1B370F77CC1D}"/>
              </a:ext>
            </a:extLst>
          </p:cNvPr>
          <p:cNvSpPr/>
          <p:nvPr/>
        </p:nvSpPr>
        <p:spPr>
          <a:xfrm>
            <a:off x="6248399" y="3591326"/>
            <a:ext cx="4927599"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lang="en-US" sz="2400">
                <a:solidFill>
                  <a:srgbClr val="FFFFFF"/>
                </a:solidFill>
                <a:latin typeface="Segoe UI"/>
              </a:rPr>
              <a:t>Image generation</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5714F824-33DA-DE5B-CF41-EE13DA6D80A8}"/>
              </a:ext>
            </a:extLst>
          </p:cNvPr>
          <p:cNvGrpSpPr/>
          <p:nvPr/>
        </p:nvGrpSpPr>
        <p:grpSpPr>
          <a:xfrm>
            <a:off x="5372099" y="3496804"/>
            <a:ext cx="495300" cy="495300"/>
            <a:chOff x="5372100" y="4207030"/>
            <a:chExt cx="495300" cy="495300"/>
          </a:xfrm>
        </p:grpSpPr>
        <p:sp>
          <p:nvSpPr>
            <p:cNvPr id="8" name="Oval 7">
              <a:extLst>
                <a:ext uri="{FF2B5EF4-FFF2-40B4-BE49-F238E27FC236}">
                  <a16:creationId xmlns:a16="http://schemas.microsoft.com/office/drawing/2014/main" id="{0F441897-6E14-057D-5EFF-4ABF5532A7FD}"/>
                </a:ext>
              </a:extLst>
            </p:cNvPr>
            <p:cNvSpPr>
              <a:spLocks/>
            </p:cNvSpPr>
            <p:nvPr/>
          </p:nvSpPr>
          <p:spPr bwMode="auto">
            <a:xfrm>
              <a:off x="5372100" y="4207030"/>
              <a:ext cx="495300" cy="49530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0" name="Graphic 40">
              <a:extLst>
                <a:ext uri="{FF2B5EF4-FFF2-40B4-BE49-F238E27FC236}">
                  <a16:creationId xmlns:a16="http://schemas.microsoft.com/office/drawing/2014/main" id="{00372DEF-BC40-4B80-7E50-17CC86A8443D}"/>
                </a:ext>
              </a:extLst>
            </p:cNvPr>
            <p:cNvSpPr/>
            <p:nvPr/>
          </p:nvSpPr>
          <p:spPr>
            <a:xfrm>
              <a:off x="5476386" y="4312948"/>
              <a:ext cx="286728" cy="283464"/>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50 w 190500"/>
                <a:gd name="connsiteY5" fmla="*/ 14288 h 190500"/>
                <a:gd name="connsiteX6" fmla="*/ 14288 w 190500"/>
                <a:gd name="connsiteY6" fmla="*/ 95250 h 190500"/>
                <a:gd name="connsiteX7" fmla="*/ 95250 w 190500"/>
                <a:gd name="connsiteY7" fmla="*/ 176213 h 190500"/>
                <a:gd name="connsiteX8" fmla="*/ 176213 w 190500"/>
                <a:gd name="connsiteY8" fmla="*/ 95250 h 190500"/>
                <a:gd name="connsiteX9" fmla="*/ 95250 w 190500"/>
                <a:gd name="connsiteY9" fmla="*/ 14288 h 190500"/>
                <a:gd name="connsiteX10" fmla="*/ 83344 w 190500"/>
                <a:gd name="connsiteY10" fmla="*/ 108966 h 190500"/>
                <a:gd name="connsiteX11" fmla="*/ 125921 w 190500"/>
                <a:gd name="connsiteY11" fmla="*/ 66389 h 190500"/>
                <a:gd name="connsiteX12" fmla="*/ 136024 w 190500"/>
                <a:gd name="connsiteY12" fmla="*/ 66429 h 190500"/>
                <a:gd name="connsiteX13" fmla="*/ 136712 w 190500"/>
                <a:gd name="connsiteY13" fmla="*/ 75686 h 190500"/>
                <a:gd name="connsiteX14" fmla="*/ 136017 w 190500"/>
                <a:gd name="connsiteY14" fmla="*/ 76486 h 190500"/>
                <a:gd name="connsiteX15" fmla="*/ 88392 w 190500"/>
                <a:gd name="connsiteY15" fmla="*/ 124111 h 190500"/>
                <a:gd name="connsiteX16" fmla="*/ 79096 w 190500"/>
                <a:gd name="connsiteY16" fmla="*/ 124806 h 190500"/>
                <a:gd name="connsiteX17" fmla="*/ 78296 w 190500"/>
                <a:gd name="connsiteY17" fmla="*/ 124111 h 190500"/>
                <a:gd name="connsiteX18" fmla="*/ 54483 w 190500"/>
                <a:gd name="connsiteY18" fmla="*/ 100298 h 190500"/>
                <a:gd name="connsiteX19" fmla="*/ 54522 w 190500"/>
                <a:gd name="connsiteY19" fmla="*/ 90195 h 190500"/>
                <a:gd name="connsiteX20" fmla="*/ 63779 w 190500"/>
                <a:gd name="connsiteY20" fmla="*/ 89506 h 190500"/>
                <a:gd name="connsiteX21" fmla="*/ 64579 w 190500"/>
                <a:gd name="connsiteY21" fmla="*/ 90202 h 190500"/>
                <a:gd name="connsiteX22" fmla="*/ 83344 w 190500"/>
                <a:gd name="connsiteY22" fmla="*/ 108966 h 190500"/>
                <a:gd name="connsiteX23" fmla="*/ 125921 w 190500"/>
                <a:gd name="connsiteY23" fmla="*/ 66389 h 190500"/>
                <a:gd name="connsiteX24" fmla="*/ 83344 w 190500"/>
                <a:gd name="connsiteY24" fmla="*/ 1089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83344" y="108966"/>
                  </a:moveTo>
                  <a:lnTo>
                    <a:pt x="125921" y="66389"/>
                  </a:lnTo>
                  <a:cubicBezTo>
                    <a:pt x="128721" y="63610"/>
                    <a:pt x="133244" y="63628"/>
                    <a:pt x="136024" y="66429"/>
                  </a:cubicBezTo>
                  <a:cubicBezTo>
                    <a:pt x="138499" y="68924"/>
                    <a:pt x="138792" y="72851"/>
                    <a:pt x="136712" y="75686"/>
                  </a:cubicBezTo>
                  <a:lnTo>
                    <a:pt x="136017" y="76486"/>
                  </a:lnTo>
                  <a:lnTo>
                    <a:pt x="88392" y="124111"/>
                  </a:lnTo>
                  <a:cubicBezTo>
                    <a:pt x="85893" y="126611"/>
                    <a:pt x="81940" y="126906"/>
                    <a:pt x="79096" y="124806"/>
                  </a:cubicBezTo>
                  <a:lnTo>
                    <a:pt x="78296" y="124111"/>
                  </a:lnTo>
                  <a:lnTo>
                    <a:pt x="54483" y="100298"/>
                  </a:lnTo>
                  <a:cubicBezTo>
                    <a:pt x="51704" y="97498"/>
                    <a:pt x="51722" y="92974"/>
                    <a:pt x="54522" y="90195"/>
                  </a:cubicBezTo>
                  <a:cubicBezTo>
                    <a:pt x="57018" y="87720"/>
                    <a:pt x="60945" y="87427"/>
                    <a:pt x="63779" y="89506"/>
                  </a:cubicBezTo>
                  <a:lnTo>
                    <a:pt x="64579" y="90202"/>
                  </a:lnTo>
                  <a:lnTo>
                    <a:pt x="83344" y="108966"/>
                  </a:lnTo>
                  <a:lnTo>
                    <a:pt x="125921" y="66389"/>
                  </a:lnTo>
                  <a:lnTo>
                    <a:pt x="83344" y="108966"/>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13" name="Rectangle: Rounded Corners 18">
            <a:extLst>
              <a:ext uri="{FF2B5EF4-FFF2-40B4-BE49-F238E27FC236}">
                <a16:creationId xmlns:a16="http://schemas.microsoft.com/office/drawing/2014/main" id="{111805CC-2638-170F-F2C9-478B2D92FD1E}"/>
              </a:ext>
              <a:ext uri="{C183D7F6-B498-43B3-948B-1728B52AA6E4}">
                <adec:decorative xmlns:adec="http://schemas.microsoft.com/office/drawing/2017/decorative" val="1"/>
              </a:ext>
            </a:extLst>
          </p:cNvPr>
          <p:cNvSpPr/>
          <p:nvPr/>
        </p:nvSpPr>
        <p:spPr bwMode="auto">
          <a:xfrm>
            <a:off x="5372098" y="957913"/>
            <a:ext cx="1588989" cy="427768"/>
          </a:xfrm>
          <a:prstGeom prst="roundRect">
            <a:avLst>
              <a:gd name="adj" fmla="val 31645"/>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r>
              <a:rPr lang="en-US" sz="1800" b="1">
                <a:gradFill>
                  <a:gsLst>
                    <a:gs pos="23776">
                      <a:srgbClr val="FFFFFF"/>
                    </a:gs>
                    <a:gs pos="42000">
                      <a:srgbClr val="FFFFFF"/>
                    </a:gs>
                  </a:gsLst>
                  <a:path path="circle">
                    <a:fillToRect l="100000" t="100000"/>
                  </a:path>
                </a:gradFill>
                <a:latin typeface="Segoe UI Semibold" panose="020F0502020204030204" pitchFamily="34" charset="0"/>
              </a:rPr>
              <a:t>Capability</a:t>
            </a:r>
            <a:endParaRPr lang="en-AU" sz="1800" b="1">
              <a:gradFill>
                <a:gsLst>
                  <a:gs pos="23776">
                    <a:srgbClr val="FFFFFF"/>
                  </a:gs>
                  <a:gs pos="42000">
                    <a:srgbClr val="FFFFFF"/>
                  </a:gs>
                </a:gsLst>
                <a:path path="circle">
                  <a:fillToRect l="100000" t="100000"/>
                </a:path>
              </a:gradFill>
              <a:latin typeface="Segoe UI Semibold" panose="020F0502020204030204" pitchFamily="34" charset="0"/>
            </a:endParaRPr>
          </a:p>
        </p:txBody>
      </p:sp>
      <p:sp>
        <p:nvSpPr>
          <p:cNvPr id="18" name="Rectangle 17">
            <a:extLst>
              <a:ext uri="{FF2B5EF4-FFF2-40B4-BE49-F238E27FC236}">
                <a16:creationId xmlns:a16="http://schemas.microsoft.com/office/drawing/2014/main" id="{1565B4E7-A505-D3E6-EF18-2F65CD692832}"/>
              </a:ext>
            </a:extLst>
          </p:cNvPr>
          <p:cNvSpPr/>
          <p:nvPr/>
        </p:nvSpPr>
        <p:spPr>
          <a:xfrm>
            <a:off x="6248398" y="4184820"/>
            <a:ext cx="4927599" cy="369332"/>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844550" rtl="0" eaLnBrk="1" fontAlgn="auto" latinLnBrk="0" hangingPunct="1">
              <a:lnSpc>
                <a:spcPct val="100000"/>
              </a:lnSpc>
              <a:spcBef>
                <a:spcPct val="0"/>
              </a:spcBef>
              <a:spcAft>
                <a:spcPct val="35000"/>
              </a:spcAft>
              <a:buClrTx/>
              <a:buSzTx/>
              <a:buFontTx/>
              <a:buNone/>
              <a:tabLst/>
              <a:defRPr/>
            </a:pPr>
            <a:r>
              <a:rPr lang="en-US" sz="2400">
                <a:solidFill>
                  <a:srgbClr val="FFFFFF"/>
                </a:solidFill>
                <a:latin typeface="Segoe UI"/>
              </a:rPr>
              <a:t>Code interpreter</a:t>
            </a: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1" name="Group 20">
            <a:extLst>
              <a:ext uri="{FF2B5EF4-FFF2-40B4-BE49-F238E27FC236}">
                <a16:creationId xmlns:a16="http://schemas.microsoft.com/office/drawing/2014/main" id="{99B9C0E5-F32F-B824-1EE6-0A5386EF399E}"/>
              </a:ext>
            </a:extLst>
          </p:cNvPr>
          <p:cNvGrpSpPr/>
          <p:nvPr/>
        </p:nvGrpSpPr>
        <p:grpSpPr>
          <a:xfrm>
            <a:off x="5372098" y="4090298"/>
            <a:ext cx="495300" cy="495300"/>
            <a:chOff x="5372100" y="4207030"/>
            <a:chExt cx="495300" cy="495300"/>
          </a:xfrm>
        </p:grpSpPr>
        <p:sp>
          <p:nvSpPr>
            <p:cNvPr id="22" name="Oval 21">
              <a:extLst>
                <a:ext uri="{FF2B5EF4-FFF2-40B4-BE49-F238E27FC236}">
                  <a16:creationId xmlns:a16="http://schemas.microsoft.com/office/drawing/2014/main" id="{0686705E-06E7-26BA-AF21-2D1E0990A8B0}"/>
                </a:ext>
              </a:extLst>
            </p:cNvPr>
            <p:cNvSpPr>
              <a:spLocks/>
            </p:cNvSpPr>
            <p:nvPr/>
          </p:nvSpPr>
          <p:spPr bwMode="auto">
            <a:xfrm>
              <a:off x="5372100" y="4207030"/>
              <a:ext cx="495300" cy="49530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4" name="Graphic 40">
              <a:extLst>
                <a:ext uri="{FF2B5EF4-FFF2-40B4-BE49-F238E27FC236}">
                  <a16:creationId xmlns:a16="http://schemas.microsoft.com/office/drawing/2014/main" id="{94894D4B-DCCB-B1DC-6906-83F45E8B9D25}"/>
                </a:ext>
              </a:extLst>
            </p:cNvPr>
            <p:cNvSpPr/>
            <p:nvPr/>
          </p:nvSpPr>
          <p:spPr>
            <a:xfrm>
              <a:off x="5476386" y="4312948"/>
              <a:ext cx="286728" cy="283464"/>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50 w 190500"/>
                <a:gd name="connsiteY5" fmla="*/ 14288 h 190500"/>
                <a:gd name="connsiteX6" fmla="*/ 14288 w 190500"/>
                <a:gd name="connsiteY6" fmla="*/ 95250 h 190500"/>
                <a:gd name="connsiteX7" fmla="*/ 95250 w 190500"/>
                <a:gd name="connsiteY7" fmla="*/ 176213 h 190500"/>
                <a:gd name="connsiteX8" fmla="*/ 176213 w 190500"/>
                <a:gd name="connsiteY8" fmla="*/ 95250 h 190500"/>
                <a:gd name="connsiteX9" fmla="*/ 95250 w 190500"/>
                <a:gd name="connsiteY9" fmla="*/ 14288 h 190500"/>
                <a:gd name="connsiteX10" fmla="*/ 83344 w 190500"/>
                <a:gd name="connsiteY10" fmla="*/ 108966 h 190500"/>
                <a:gd name="connsiteX11" fmla="*/ 125921 w 190500"/>
                <a:gd name="connsiteY11" fmla="*/ 66389 h 190500"/>
                <a:gd name="connsiteX12" fmla="*/ 136024 w 190500"/>
                <a:gd name="connsiteY12" fmla="*/ 66429 h 190500"/>
                <a:gd name="connsiteX13" fmla="*/ 136712 w 190500"/>
                <a:gd name="connsiteY13" fmla="*/ 75686 h 190500"/>
                <a:gd name="connsiteX14" fmla="*/ 136017 w 190500"/>
                <a:gd name="connsiteY14" fmla="*/ 76486 h 190500"/>
                <a:gd name="connsiteX15" fmla="*/ 88392 w 190500"/>
                <a:gd name="connsiteY15" fmla="*/ 124111 h 190500"/>
                <a:gd name="connsiteX16" fmla="*/ 79096 w 190500"/>
                <a:gd name="connsiteY16" fmla="*/ 124806 h 190500"/>
                <a:gd name="connsiteX17" fmla="*/ 78296 w 190500"/>
                <a:gd name="connsiteY17" fmla="*/ 124111 h 190500"/>
                <a:gd name="connsiteX18" fmla="*/ 54483 w 190500"/>
                <a:gd name="connsiteY18" fmla="*/ 100298 h 190500"/>
                <a:gd name="connsiteX19" fmla="*/ 54522 w 190500"/>
                <a:gd name="connsiteY19" fmla="*/ 90195 h 190500"/>
                <a:gd name="connsiteX20" fmla="*/ 63779 w 190500"/>
                <a:gd name="connsiteY20" fmla="*/ 89506 h 190500"/>
                <a:gd name="connsiteX21" fmla="*/ 64579 w 190500"/>
                <a:gd name="connsiteY21" fmla="*/ 90202 h 190500"/>
                <a:gd name="connsiteX22" fmla="*/ 83344 w 190500"/>
                <a:gd name="connsiteY22" fmla="*/ 108966 h 190500"/>
                <a:gd name="connsiteX23" fmla="*/ 125921 w 190500"/>
                <a:gd name="connsiteY23" fmla="*/ 66389 h 190500"/>
                <a:gd name="connsiteX24" fmla="*/ 83344 w 190500"/>
                <a:gd name="connsiteY24" fmla="*/ 108966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95250" y="14288"/>
                  </a:moveTo>
                  <a:cubicBezTo>
                    <a:pt x="50536" y="14288"/>
                    <a:pt x="14288" y="50536"/>
                    <a:pt x="14288" y="95250"/>
                  </a:cubicBezTo>
                  <a:cubicBezTo>
                    <a:pt x="14288" y="139964"/>
                    <a:pt x="50536" y="176213"/>
                    <a:pt x="95250" y="176213"/>
                  </a:cubicBezTo>
                  <a:cubicBezTo>
                    <a:pt x="139964" y="176213"/>
                    <a:pt x="176213" y="139964"/>
                    <a:pt x="176213" y="95250"/>
                  </a:cubicBezTo>
                  <a:cubicBezTo>
                    <a:pt x="176213" y="50536"/>
                    <a:pt x="139964" y="14288"/>
                    <a:pt x="95250" y="14288"/>
                  </a:cubicBezTo>
                  <a:close/>
                  <a:moveTo>
                    <a:pt x="83344" y="108966"/>
                  </a:moveTo>
                  <a:lnTo>
                    <a:pt x="125921" y="66389"/>
                  </a:lnTo>
                  <a:cubicBezTo>
                    <a:pt x="128721" y="63610"/>
                    <a:pt x="133244" y="63628"/>
                    <a:pt x="136024" y="66429"/>
                  </a:cubicBezTo>
                  <a:cubicBezTo>
                    <a:pt x="138499" y="68924"/>
                    <a:pt x="138792" y="72851"/>
                    <a:pt x="136712" y="75686"/>
                  </a:cubicBezTo>
                  <a:lnTo>
                    <a:pt x="136017" y="76486"/>
                  </a:lnTo>
                  <a:lnTo>
                    <a:pt x="88392" y="124111"/>
                  </a:lnTo>
                  <a:cubicBezTo>
                    <a:pt x="85893" y="126611"/>
                    <a:pt x="81940" y="126906"/>
                    <a:pt x="79096" y="124806"/>
                  </a:cubicBezTo>
                  <a:lnTo>
                    <a:pt x="78296" y="124111"/>
                  </a:lnTo>
                  <a:lnTo>
                    <a:pt x="54483" y="100298"/>
                  </a:lnTo>
                  <a:cubicBezTo>
                    <a:pt x="51704" y="97498"/>
                    <a:pt x="51722" y="92974"/>
                    <a:pt x="54522" y="90195"/>
                  </a:cubicBezTo>
                  <a:cubicBezTo>
                    <a:pt x="57018" y="87720"/>
                    <a:pt x="60945" y="87427"/>
                    <a:pt x="63779" y="89506"/>
                  </a:cubicBezTo>
                  <a:lnTo>
                    <a:pt x="64579" y="90202"/>
                  </a:lnTo>
                  <a:lnTo>
                    <a:pt x="83344" y="108966"/>
                  </a:lnTo>
                  <a:lnTo>
                    <a:pt x="125921" y="66389"/>
                  </a:lnTo>
                  <a:lnTo>
                    <a:pt x="83344" y="108966"/>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Semibold"/>
                <a:ea typeface="+mn-ea"/>
                <a:cs typeface="+mn-cs"/>
              </a:endParaRPr>
            </a:p>
          </p:txBody>
        </p:sp>
      </p:grpSp>
      <p:sp>
        <p:nvSpPr>
          <p:cNvPr id="27" name="TextBox 26">
            <a:extLst>
              <a:ext uri="{FF2B5EF4-FFF2-40B4-BE49-F238E27FC236}">
                <a16:creationId xmlns:a16="http://schemas.microsoft.com/office/drawing/2014/main" id="{1242ADCC-0229-C71B-2F73-DEBC6B5896DA}"/>
              </a:ext>
            </a:extLst>
          </p:cNvPr>
          <p:cNvSpPr txBox="1"/>
          <p:nvPr/>
        </p:nvSpPr>
        <p:spPr>
          <a:xfrm>
            <a:off x="4800600" y="284837"/>
            <a:ext cx="4385569" cy="307777"/>
          </a:xfrm>
          <a:prstGeom prst="rect">
            <a:avLst/>
          </a:prstGeom>
          <a:solidFill>
            <a:schemeClr val="bg1"/>
          </a:solidFill>
        </p:spPr>
        <p:txBody>
          <a:bodyPr wrap="square" lIns="0" tIns="0" rIns="0" bIns="0" rtlCol="0">
            <a:spAutoFit/>
          </a:bodyPr>
          <a:lstStyle/>
          <a:p>
            <a:pPr algn="l"/>
            <a:r>
              <a:rPr lang="en-US" sz="2000"/>
              <a:t>Declarative agent JSON file</a:t>
            </a:r>
          </a:p>
        </p:txBody>
      </p:sp>
    </p:spTree>
    <p:extLst>
      <p:ext uri="{BB962C8B-B14F-4D97-AF65-F5344CB8AC3E}">
        <p14:creationId xmlns:p14="http://schemas.microsoft.com/office/powerpoint/2010/main" val="1830048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2CA02-4F95-EFF1-C51B-9D3590FA1305}"/>
              </a:ext>
            </a:extLst>
          </p:cNvPr>
          <p:cNvSpPr>
            <a:spLocks noGrp="1"/>
          </p:cNvSpPr>
          <p:nvPr>
            <p:ph type="title"/>
          </p:nvPr>
        </p:nvSpPr>
        <p:spPr/>
        <p:txBody>
          <a:bodyPr/>
          <a:lstStyle/>
          <a:p>
            <a:r>
              <a:rPr lang="en-GB"/>
              <a:t>DEMO: Overview of Declarative Agents</a:t>
            </a:r>
          </a:p>
        </p:txBody>
      </p:sp>
      <p:sp>
        <p:nvSpPr>
          <p:cNvPr id="3" name="Text Placeholder 2">
            <a:extLst>
              <a:ext uri="{FF2B5EF4-FFF2-40B4-BE49-F238E27FC236}">
                <a16:creationId xmlns:a16="http://schemas.microsoft.com/office/drawing/2014/main" id="{11F5773A-DF3B-0E19-05E2-5528C384A3B6}"/>
              </a:ext>
            </a:extLst>
          </p:cNvPr>
          <p:cNvSpPr>
            <a:spLocks noGrp="1"/>
          </p:cNvSpPr>
          <p:nvPr>
            <p:ph type="body" sz="quarter" idx="12"/>
          </p:nvPr>
        </p:nvSpPr>
        <p:spPr/>
        <p:txBody>
          <a:bodyPr/>
          <a:lstStyle/>
          <a:p>
            <a:r>
              <a:rPr lang="en-GB"/>
              <a:t>Kamal Shree</a:t>
            </a:r>
          </a:p>
        </p:txBody>
      </p:sp>
    </p:spTree>
    <p:extLst>
      <p:ext uri="{BB962C8B-B14F-4D97-AF65-F5344CB8AC3E}">
        <p14:creationId xmlns:p14="http://schemas.microsoft.com/office/powerpoint/2010/main" val="422151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40DFA-F8C9-4172-2005-381E03E8B442}"/>
              </a:ext>
            </a:extLst>
          </p:cNvPr>
          <p:cNvSpPr>
            <a:spLocks noGrp="1"/>
          </p:cNvSpPr>
          <p:nvPr>
            <p:ph type="title"/>
          </p:nvPr>
        </p:nvSpPr>
        <p:spPr>
          <a:xfrm>
            <a:off x="588264" y="2875002"/>
            <a:ext cx="4148836" cy="1107996"/>
          </a:xfrm>
        </p:spPr>
        <p:txBody>
          <a:bodyPr/>
          <a:lstStyle/>
          <a:p>
            <a:r>
              <a:rPr lang="en-US" spc="0"/>
              <a:t>When &amp; why to use declarative agents</a:t>
            </a:r>
            <a:endParaRPr lang="uk-UA" spc="0"/>
          </a:p>
        </p:txBody>
      </p:sp>
      <p:sp>
        <p:nvSpPr>
          <p:cNvPr id="11" name="TextBox 10">
            <a:extLst>
              <a:ext uri="{FF2B5EF4-FFF2-40B4-BE49-F238E27FC236}">
                <a16:creationId xmlns:a16="http://schemas.microsoft.com/office/drawing/2014/main" id="{F89A00E0-6193-1C49-4CF4-C782913D6C3A}"/>
              </a:ext>
            </a:extLst>
          </p:cNvPr>
          <p:cNvSpPr txBox="1"/>
          <p:nvPr/>
        </p:nvSpPr>
        <p:spPr>
          <a:xfrm>
            <a:off x="7185025" y="921634"/>
            <a:ext cx="4884447"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a:solidFill>
                  <a:schemeClr val="tx1"/>
                </a:solidFill>
                <a:latin typeface="+mn-lt"/>
              </a:rPr>
              <a:t>Scenario that requires </a:t>
            </a:r>
            <a:br>
              <a:rPr lang="ru-RU" sz="1800">
                <a:solidFill>
                  <a:schemeClr val="tx1"/>
                </a:solidFill>
                <a:latin typeface="+mn-lt"/>
              </a:rPr>
            </a:br>
            <a:r>
              <a:rPr lang="en-US" sz="1800">
                <a:ln w="3175">
                  <a:noFill/>
                </a:ln>
                <a:gradFill>
                  <a:gsLst>
                    <a:gs pos="0">
                      <a:srgbClr val="D59ED7"/>
                    </a:gs>
                    <a:gs pos="80000">
                      <a:srgbClr val="8DC8E8"/>
                    </a:gs>
                  </a:gsLst>
                  <a:path path="circle">
                    <a:fillToRect l="100000" t="100000"/>
                  </a:path>
                </a:gradFill>
                <a:cs typeface="Segoe UI" pitchFamily="34" charset="0"/>
              </a:rPr>
              <a:t>Focus</a:t>
            </a:r>
            <a:r>
              <a:rPr lang="en-US" sz="1800">
                <a:solidFill>
                  <a:schemeClr val="tx1"/>
                </a:solidFill>
                <a:latin typeface="+mn-lt"/>
              </a:rPr>
              <a:t> or </a:t>
            </a:r>
            <a:r>
              <a:rPr lang="en-US" sz="1800">
                <a:ln w="3175">
                  <a:noFill/>
                </a:ln>
                <a:gradFill>
                  <a:gsLst>
                    <a:gs pos="0">
                      <a:srgbClr val="D59ED7"/>
                    </a:gs>
                    <a:gs pos="80000">
                      <a:srgbClr val="8DC8E8"/>
                    </a:gs>
                  </a:gsLst>
                  <a:path path="circle">
                    <a:fillToRect l="100000" t="100000"/>
                  </a:path>
                </a:gradFill>
                <a:cs typeface="Segoe UI" pitchFamily="34" charset="0"/>
              </a:rPr>
              <a:t>Specialization</a:t>
            </a:r>
          </a:p>
        </p:txBody>
      </p:sp>
      <p:sp>
        <p:nvSpPr>
          <p:cNvPr id="12" name="TextBox 11">
            <a:extLst>
              <a:ext uri="{FF2B5EF4-FFF2-40B4-BE49-F238E27FC236}">
                <a16:creationId xmlns:a16="http://schemas.microsoft.com/office/drawing/2014/main" id="{3483EC10-A07B-1B21-58AB-47E26BEE5B18}"/>
              </a:ext>
            </a:extLst>
          </p:cNvPr>
          <p:cNvSpPr txBox="1"/>
          <p:nvPr/>
        </p:nvSpPr>
        <p:spPr>
          <a:xfrm>
            <a:off x="7185025" y="2064429"/>
            <a:ext cx="4884447"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a:ln w="3175">
                  <a:noFill/>
                </a:ln>
                <a:gradFill>
                  <a:gsLst>
                    <a:gs pos="0">
                      <a:srgbClr val="D59ED7"/>
                    </a:gs>
                    <a:gs pos="80000">
                      <a:srgbClr val="8DC8E8"/>
                    </a:gs>
                  </a:gsLst>
                  <a:path path="circle">
                    <a:fillToRect l="100000" t="100000"/>
                  </a:path>
                </a:gradFill>
                <a:cs typeface="Segoe UI" pitchFamily="34" charset="0"/>
              </a:rPr>
              <a:t>Layer</a:t>
            </a:r>
            <a:r>
              <a:rPr lang="en-US" sz="1800">
                <a:solidFill>
                  <a:schemeClr val="tx1"/>
                </a:solidFill>
                <a:latin typeface="+mn-lt"/>
              </a:rPr>
              <a:t> on top of the </a:t>
            </a:r>
            <a:r>
              <a:rPr lang="en-US" sz="1800">
                <a:ln w="3175">
                  <a:noFill/>
                </a:ln>
                <a:gradFill>
                  <a:gsLst>
                    <a:gs pos="0">
                      <a:srgbClr val="D59ED7"/>
                    </a:gs>
                    <a:gs pos="80000">
                      <a:srgbClr val="8DC8E8"/>
                    </a:gs>
                  </a:gsLst>
                  <a:path path="circle">
                    <a:fillToRect l="100000" t="100000"/>
                  </a:path>
                </a:gradFill>
                <a:cs typeface="Segoe UI" pitchFamily="34" charset="0"/>
              </a:rPr>
              <a:t>full capability </a:t>
            </a:r>
            <a:br>
              <a:rPr lang="ru-RU" sz="1800">
                <a:gradFill>
                  <a:gsLst>
                    <a:gs pos="0">
                      <a:srgbClr val="D59ED7"/>
                    </a:gs>
                    <a:gs pos="68000">
                      <a:srgbClr val="8DC8E8"/>
                    </a:gs>
                  </a:gsLst>
                  <a:lin ang="10800000" scaled="1"/>
                </a:gradFill>
                <a:latin typeface="+mn-lt"/>
              </a:rPr>
            </a:br>
            <a:r>
              <a:rPr lang="en-US" sz="1800">
                <a:solidFill>
                  <a:schemeClr val="tx1"/>
                </a:solidFill>
                <a:latin typeface="+mn-lt"/>
              </a:rPr>
              <a:t>of Microsoft 365</a:t>
            </a:r>
            <a:r>
              <a:rPr lang="en-US" sz="1800">
                <a:ln w="3175">
                  <a:noFill/>
                </a:ln>
                <a:gradFill>
                  <a:gsLst>
                    <a:gs pos="0">
                      <a:srgbClr val="D59ED7"/>
                    </a:gs>
                    <a:gs pos="80000">
                      <a:srgbClr val="8DC8E8"/>
                    </a:gs>
                  </a:gsLst>
                  <a:path path="circle">
                    <a:fillToRect l="100000" t="100000"/>
                  </a:path>
                </a:gradFill>
                <a:cs typeface="Segoe UI" pitchFamily="34" charset="0"/>
              </a:rPr>
              <a:t> Copilot</a:t>
            </a:r>
            <a:r>
              <a:rPr lang="en-US" sz="1800">
                <a:solidFill>
                  <a:schemeClr val="tx1"/>
                </a:solidFill>
                <a:latin typeface="+mn-lt"/>
              </a:rPr>
              <a:t> </a:t>
            </a:r>
          </a:p>
        </p:txBody>
      </p:sp>
      <p:sp>
        <p:nvSpPr>
          <p:cNvPr id="13" name="TextBox 12">
            <a:extLst>
              <a:ext uri="{FF2B5EF4-FFF2-40B4-BE49-F238E27FC236}">
                <a16:creationId xmlns:a16="http://schemas.microsoft.com/office/drawing/2014/main" id="{73EB7D09-65C7-9446-D94C-30E74B0301CF}"/>
              </a:ext>
            </a:extLst>
          </p:cNvPr>
          <p:cNvSpPr txBox="1"/>
          <p:nvPr/>
        </p:nvSpPr>
        <p:spPr>
          <a:xfrm>
            <a:off x="7185025" y="3183694"/>
            <a:ext cx="4884447"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a:ln w="3175">
                  <a:noFill/>
                </a:ln>
                <a:gradFill>
                  <a:gsLst>
                    <a:gs pos="0">
                      <a:srgbClr val="D59ED7"/>
                    </a:gs>
                    <a:gs pos="80000">
                      <a:srgbClr val="8DC8E8"/>
                    </a:gs>
                  </a:gsLst>
                  <a:path path="circle">
                    <a:fillToRect l="100000" t="100000"/>
                  </a:path>
                </a:gradFill>
                <a:cs typeface="Segoe UI" pitchFamily="34" charset="0"/>
              </a:rPr>
              <a:t>Target </a:t>
            </a:r>
            <a:r>
              <a:rPr lang="en-US" sz="1800">
                <a:solidFill>
                  <a:schemeClr val="tx1"/>
                </a:solidFill>
                <a:latin typeface="+mn-lt"/>
              </a:rPr>
              <a:t>specific roles or areas </a:t>
            </a:r>
            <a:br>
              <a:rPr lang="ru-RU" sz="1800">
                <a:solidFill>
                  <a:schemeClr val="tx1"/>
                </a:solidFill>
                <a:latin typeface="+mn-lt"/>
              </a:rPr>
            </a:br>
            <a:r>
              <a:rPr lang="en-US" sz="1800">
                <a:solidFill>
                  <a:schemeClr val="tx1"/>
                </a:solidFill>
                <a:latin typeface="+mn-lt"/>
              </a:rPr>
              <a:t>in organization (HR / Sales / Finance)</a:t>
            </a:r>
          </a:p>
        </p:txBody>
      </p:sp>
      <p:sp>
        <p:nvSpPr>
          <p:cNvPr id="14" name="TextBox 13">
            <a:extLst>
              <a:ext uri="{FF2B5EF4-FFF2-40B4-BE49-F238E27FC236}">
                <a16:creationId xmlns:a16="http://schemas.microsoft.com/office/drawing/2014/main" id="{75F9DF65-EE4A-DE7F-109A-314CB75F2D8A}"/>
              </a:ext>
            </a:extLst>
          </p:cNvPr>
          <p:cNvSpPr txBox="1"/>
          <p:nvPr/>
        </p:nvSpPr>
        <p:spPr>
          <a:xfrm>
            <a:off x="7185025" y="4315469"/>
            <a:ext cx="4884447"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a:ln w="3175">
                  <a:noFill/>
                </a:ln>
                <a:gradFill>
                  <a:gsLst>
                    <a:gs pos="0">
                      <a:srgbClr val="D59ED7"/>
                    </a:gs>
                    <a:gs pos="80000">
                      <a:srgbClr val="8DC8E8"/>
                    </a:gs>
                  </a:gsLst>
                  <a:path path="circle">
                    <a:fillToRect l="100000" t="100000"/>
                  </a:path>
                </a:gradFill>
                <a:cs typeface="Segoe UI" pitchFamily="34" charset="0"/>
              </a:rPr>
              <a:t>Scope</a:t>
            </a:r>
            <a:r>
              <a:rPr lang="en-US" sz="1800">
                <a:solidFill>
                  <a:schemeClr val="tx1"/>
                </a:solidFill>
                <a:latin typeface="+mn-lt"/>
              </a:rPr>
              <a:t> to specific data sources</a:t>
            </a:r>
          </a:p>
        </p:txBody>
      </p:sp>
      <p:sp>
        <p:nvSpPr>
          <p:cNvPr id="17" name="TextBox 16">
            <a:extLst>
              <a:ext uri="{FF2B5EF4-FFF2-40B4-BE49-F238E27FC236}">
                <a16:creationId xmlns:a16="http://schemas.microsoft.com/office/drawing/2014/main" id="{18725162-8884-0915-AB6D-096743EB6AC4}"/>
              </a:ext>
            </a:extLst>
          </p:cNvPr>
          <p:cNvSpPr txBox="1"/>
          <p:nvPr/>
        </p:nvSpPr>
        <p:spPr>
          <a:xfrm>
            <a:off x="7185025" y="5140502"/>
            <a:ext cx="4884447"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a:solidFill>
                  <a:schemeClr val="tx1"/>
                </a:solidFill>
                <a:latin typeface="+mn-lt"/>
              </a:rPr>
              <a:t>Add </a:t>
            </a:r>
            <a:r>
              <a:rPr lang="en-US" sz="1800">
                <a:ln w="3175">
                  <a:noFill/>
                </a:ln>
                <a:gradFill>
                  <a:gsLst>
                    <a:gs pos="0">
                      <a:srgbClr val="D59ED7"/>
                    </a:gs>
                    <a:gs pos="80000">
                      <a:srgbClr val="8DC8E8"/>
                    </a:gs>
                  </a:gsLst>
                  <a:path path="circle">
                    <a:fillToRect l="100000" t="100000"/>
                  </a:path>
                </a:gradFill>
                <a:cs typeface="Segoe UI" pitchFamily="34" charset="0"/>
              </a:rPr>
              <a:t>domain knowledge </a:t>
            </a:r>
            <a:r>
              <a:rPr lang="en-US" sz="1800">
                <a:solidFill>
                  <a:schemeClr val="tx1"/>
                </a:solidFill>
                <a:latin typeface="+mn-lt"/>
              </a:rPr>
              <a:t>as instructions </a:t>
            </a:r>
            <a:br>
              <a:rPr lang="ru-RU" sz="1800">
                <a:solidFill>
                  <a:schemeClr val="tx1"/>
                </a:solidFill>
                <a:latin typeface="+mn-lt"/>
              </a:rPr>
            </a:br>
            <a:r>
              <a:rPr lang="en-US" sz="1800">
                <a:solidFill>
                  <a:schemeClr val="tx1"/>
                </a:solidFill>
                <a:latin typeface="+mn-lt"/>
              </a:rPr>
              <a:t>to enable </a:t>
            </a:r>
            <a:r>
              <a:rPr lang="en-US" sz="1800">
                <a:ln w="3175">
                  <a:noFill/>
                </a:ln>
                <a:gradFill>
                  <a:gsLst>
                    <a:gs pos="0">
                      <a:srgbClr val="D59ED7"/>
                    </a:gs>
                    <a:gs pos="80000">
                      <a:srgbClr val="8DC8E8"/>
                    </a:gs>
                  </a:gsLst>
                  <a:path path="circle">
                    <a:fillToRect l="100000" t="100000"/>
                  </a:path>
                </a:gradFill>
                <a:cs typeface="Segoe UI" pitchFamily="34" charset="0"/>
              </a:rPr>
              <a:t>nuanced</a:t>
            </a:r>
            <a:r>
              <a:rPr lang="en-US" sz="1800">
                <a:solidFill>
                  <a:schemeClr val="tx1"/>
                </a:solidFill>
                <a:latin typeface="+mn-lt"/>
              </a:rPr>
              <a:t> interpretation of data received from sources like plugins</a:t>
            </a:r>
          </a:p>
        </p:txBody>
      </p:sp>
      <p:grpSp>
        <p:nvGrpSpPr>
          <p:cNvPr id="24" name="Group 23">
            <a:extLst>
              <a:ext uri="{FF2B5EF4-FFF2-40B4-BE49-F238E27FC236}">
                <a16:creationId xmlns:a16="http://schemas.microsoft.com/office/drawing/2014/main" id="{62C5718D-1E7E-4939-CCF0-0D645C6A686E}"/>
              </a:ext>
              <a:ext uri="{C183D7F6-B498-43B3-948B-1728B52AA6E4}">
                <adec:decorative xmlns:adec="http://schemas.microsoft.com/office/drawing/2017/decorative" val="1"/>
              </a:ext>
            </a:extLst>
          </p:cNvPr>
          <p:cNvGrpSpPr/>
          <p:nvPr/>
        </p:nvGrpSpPr>
        <p:grpSpPr>
          <a:xfrm>
            <a:off x="6217604" y="3191771"/>
            <a:ext cx="537845" cy="537845"/>
            <a:chOff x="6242051" y="3216218"/>
            <a:chExt cx="488950" cy="488950"/>
          </a:xfrm>
        </p:grpSpPr>
        <p:sp>
          <p:nvSpPr>
            <p:cNvPr id="7" name="Oval 6">
              <a:extLst>
                <a:ext uri="{FF2B5EF4-FFF2-40B4-BE49-F238E27FC236}">
                  <a16:creationId xmlns:a16="http://schemas.microsoft.com/office/drawing/2014/main" id="{C7870041-145C-FD80-6B15-4A3FE8F6212A}"/>
                </a:ext>
                <a:ext uri="{C183D7F6-B498-43B3-948B-1728B52AA6E4}">
                  <adec:decorative xmlns:adec="http://schemas.microsoft.com/office/drawing/2017/decorative" val="1"/>
                </a:ext>
              </a:extLst>
            </p:cNvPr>
            <p:cNvSpPr/>
            <p:nvPr/>
          </p:nvSpPr>
          <p:spPr bwMode="auto">
            <a:xfrm>
              <a:off x="6242051" y="3216218"/>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27" name="Graphic 26">
              <a:extLst>
                <a:ext uri="{FF2B5EF4-FFF2-40B4-BE49-F238E27FC236}">
                  <a16:creationId xmlns:a16="http://schemas.microsoft.com/office/drawing/2014/main" id="{2A64067A-D845-B5A0-4DFD-64C2191375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1953" y="3296120"/>
              <a:ext cx="329147" cy="329147"/>
            </a:xfrm>
            <a:prstGeom prst="rect">
              <a:avLst/>
            </a:prstGeom>
          </p:spPr>
        </p:pic>
      </p:grpSp>
      <p:grpSp>
        <p:nvGrpSpPr>
          <p:cNvPr id="20" name="Group 19">
            <a:extLst>
              <a:ext uri="{FF2B5EF4-FFF2-40B4-BE49-F238E27FC236}">
                <a16:creationId xmlns:a16="http://schemas.microsoft.com/office/drawing/2014/main" id="{F27FC980-2B3C-4644-E1F6-677CA425DD8D}"/>
              </a:ext>
              <a:ext uri="{C183D7F6-B498-43B3-948B-1728B52AA6E4}">
                <adec:decorative xmlns:adec="http://schemas.microsoft.com/office/drawing/2017/decorative" val="1"/>
              </a:ext>
            </a:extLst>
          </p:cNvPr>
          <p:cNvGrpSpPr/>
          <p:nvPr/>
        </p:nvGrpSpPr>
        <p:grpSpPr>
          <a:xfrm>
            <a:off x="6221668" y="929711"/>
            <a:ext cx="537845" cy="537845"/>
            <a:chOff x="6246115" y="917828"/>
            <a:chExt cx="488950" cy="488950"/>
          </a:xfrm>
        </p:grpSpPr>
        <p:sp>
          <p:nvSpPr>
            <p:cNvPr id="3" name="Oval 2">
              <a:extLst>
                <a:ext uri="{FF2B5EF4-FFF2-40B4-BE49-F238E27FC236}">
                  <a16:creationId xmlns:a16="http://schemas.microsoft.com/office/drawing/2014/main" id="{CC516F6A-FE0D-B332-5247-65DB8CA63416}"/>
                </a:ext>
                <a:ext uri="{C183D7F6-B498-43B3-948B-1728B52AA6E4}">
                  <adec:decorative xmlns:adec="http://schemas.microsoft.com/office/drawing/2017/decorative" val="1"/>
                </a:ext>
              </a:extLst>
            </p:cNvPr>
            <p:cNvSpPr/>
            <p:nvPr/>
          </p:nvSpPr>
          <p:spPr bwMode="auto">
            <a:xfrm>
              <a:off x="6246115" y="917828"/>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6" name="Graphic 5">
              <a:extLst>
                <a:ext uri="{FF2B5EF4-FFF2-40B4-BE49-F238E27FC236}">
                  <a16:creationId xmlns:a16="http://schemas.microsoft.com/office/drawing/2014/main" id="{1E42D3FD-8E78-DA8F-8DF2-AE73DAE612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2287" y="1024000"/>
              <a:ext cx="276606" cy="276606"/>
            </a:xfrm>
            <a:prstGeom prst="rect">
              <a:avLst/>
            </a:prstGeom>
          </p:spPr>
        </p:pic>
      </p:grpSp>
      <p:grpSp>
        <p:nvGrpSpPr>
          <p:cNvPr id="22" name="Group 21">
            <a:extLst>
              <a:ext uri="{FF2B5EF4-FFF2-40B4-BE49-F238E27FC236}">
                <a16:creationId xmlns:a16="http://schemas.microsoft.com/office/drawing/2014/main" id="{8C36767C-532A-B5E4-B3C1-2FA2BF9B2813}"/>
              </a:ext>
              <a:ext uri="{C183D7F6-B498-43B3-948B-1728B52AA6E4}">
                <adec:decorative xmlns:adec="http://schemas.microsoft.com/office/drawing/2017/decorative" val="1"/>
              </a:ext>
            </a:extLst>
          </p:cNvPr>
          <p:cNvGrpSpPr/>
          <p:nvPr/>
        </p:nvGrpSpPr>
        <p:grpSpPr>
          <a:xfrm>
            <a:off x="6217604" y="2072506"/>
            <a:ext cx="537845" cy="537845"/>
            <a:chOff x="6242051" y="2096953"/>
            <a:chExt cx="488950" cy="488950"/>
          </a:xfrm>
        </p:grpSpPr>
        <p:sp>
          <p:nvSpPr>
            <p:cNvPr id="5" name="Oval 4">
              <a:extLst>
                <a:ext uri="{FF2B5EF4-FFF2-40B4-BE49-F238E27FC236}">
                  <a16:creationId xmlns:a16="http://schemas.microsoft.com/office/drawing/2014/main" id="{5EF9E6E9-CF7D-CB08-D060-977CD957E629}"/>
                </a:ext>
                <a:ext uri="{C183D7F6-B498-43B3-948B-1728B52AA6E4}">
                  <adec:decorative xmlns:adec="http://schemas.microsoft.com/office/drawing/2017/decorative" val="1"/>
                </a:ext>
              </a:extLst>
            </p:cNvPr>
            <p:cNvSpPr/>
            <p:nvPr/>
          </p:nvSpPr>
          <p:spPr bwMode="auto">
            <a:xfrm>
              <a:off x="6242051" y="2096953"/>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10" name="Graphic 9">
              <a:extLst>
                <a:ext uri="{FF2B5EF4-FFF2-40B4-BE49-F238E27FC236}">
                  <a16:creationId xmlns:a16="http://schemas.microsoft.com/office/drawing/2014/main" id="{0CD1AAAB-6F4C-1BEC-439C-6CDE850597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48223" y="2203125"/>
              <a:ext cx="276606" cy="276606"/>
            </a:xfrm>
            <a:prstGeom prst="rect">
              <a:avLst/>
            </a:prstGeom>
          </p:spPr>
        </p:pic>
      </p:grpSp>
      <p:grpSp>
        <p:nvGrpSpPr>
          <p:cNvPr id="26" name="Group 25">
            <a:extLst>
              <a:ext uri="{FF2B5EF4-FFF2-40B4-BE49-F238E27FC236}">
                <a16:creationId xmlns:a16="http://schemas.microsoft.com/office/drawing/2014/main" id="{3B0F7644-3F2F-302C-5E66-3696667235C2}"/>
              </a:ext>
              <a:ext uri="{C183D7F6-B498-43B3-948B-1728B52AA6E4}">
                <adec:decorative xmlns:adec="http://schemas.microsoft.com/office/drawing/2017/decorative" val="1"/>
              </a:ext>
            </a:extLst>
          </p:cNvPr>
          <p:cNvGrpSpPr/>
          <p:nvPr/>
        </p:nvGrpSpPr>
        <p:grpSpPr>
          <a:xfrm>
            <a:off x="6217604" y="4185046"/>
            <a:ext cx="537845" cy="537845"/>
            <a:chOff x="6242051" y="4209493"/>
            <a:chExt cx="488950" cy="488950"/>
          </a:xfrm>
        </p:grpSpPr>
        <p:sp>
          <p:nvSpPr>
            <p:cNvPr id="9" name="Oval 8">
              <a:extLst>
                <a:ext uri="{FF2B5EF4-FFF2-40B4-BE49-F238E27FC236}">
                  <a16:creationId xmlns:a16="http://schemas.microsoft.com/office/drawing/2014/main" id="{D490C57C-A86B-EDA7-9E41-C23EA13C7B61}"/>
                </a:ext>
                <a:ext uri="{C183D7F6-B498-43B3-948B-1728B52AA6E4}">
                  <adec:decorative xmlns:adec="http://schemas.microsoft.com/office/drawing/2017/decorative" val="1"/>
                </a:ext>
              </a:extLst>
            </p:cNvPr>
            <p:cNvSpPr/>
            <p:nvPr/>
          </p:nvSpPr>
          <p:spPr bwMode="auto">
            <a:xfrm>
              <a:off x="6242051" y="4209493"/>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16" name="Graphic 15">
              <a:extLst>
                <a:ext uri="{FF2B5EF4-FFF2-40B4-BE49-F238E27FC236}">
                  <a16:creationId xmlns:a16="http://schemas.microsoft.com/office/drawing/2014/main" id="{726F8C7B-0DEF-6DA9-CDBE-3758A2C4AD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48223" y="4315665"/>
              <a:ext cx="276606" cy="276606"/>
            </a:xfrm>
            <a:prstGeom prst="rect">
              <a:avLst/>
            </a:prstGeom>
          </p:spPr>
        </p:pic>
      </p:grpSp>
      <p:grpSp>
        <p:nvGrpSpPr>
          <p:cNvPr id="28" name="Group 27">
            <a:extLst>
              <a:ext uri="{FF2B5EF4-FFF2-40B4-BE49-F238E27FC236}">
                <a16:creationId xmlns:a16="http://schemas.microsoft.com/office/drawing/2014/main" id="{43359E04-9E2C-37AC-A2F4-54C5CA7A9D9C}"/>
              </a:ext>
              <a:ext uri="{C183D7F6-B498-43B3-948B-1728B52AA6E4}">
                <adec:decorative xmlns:adec="http://schemas.microsoft.com/office/drawing/2017/decorative" val="1"/>
              </a:ext>
            </a:extLst>
          </p:cNvPr>
          <p:cNvGrpSpPr/>
          <p:nvPr/>
        </p:nvGrpSpPr>
        <p:grpSpPr>
          <a:xfrm>
            <a:off x="6217604" y="5079028"/>
            <a:ext cx="537845" cy="537845"/>
            <a:chOff x="6242051" y="5103475"/>
            <a:chExt cx="488950" cy="488950"/>
          </a:xfrm>
        </p:grpSpPr>
        <p:sp>
          <p:nvSpPr>
            <p:cNvPr id="15" name="Oval 14">
              <a:extLst>
                <a:ext uri="{FF2B5EF4-FFF2-40B4-BE49-F238E27FC236}">
                  <a16:creationId xmlns:a16="http://schemas.microsoft.com/office/drawing/2014/main" id="{4125C402-7908-1308-5A59-B4038D37FB73}"/>
                </a:ext>
                <a:ext uri="{C183D7F6-B498-43B3-948B-1728B52AA6E4}">
                  <adec:decorative xmlns:adec="http://schemas.microsoft.com/office/drawing/2017/decorative" val="1"/>
                </a:ext>
              </a:extLst>
            </p:cNvPr>
            <p:cNvSpPr/>
            <p:nvPr/>
          </p:nvSpPr>
          <p:spPr bwMode="auto">
            <a:xfrm>
              <a:off x="6242051" y="5103475"/>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19" name="Graphic 18">
              <a:extLst>
                <a:ext uri="{FF2B5EF4-FFF2-40B4-BE49-F238E27FC236}">
                  <a16:creationId xmlns:a16="http://schemas.microsoft.com/office/drawing/2014/main" id="{FE17667B-7087-2131-F4F5-D6A0A67F6F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48223" y="5209647"/>
              <a:ext cx="276606" cy="276606"/>
            </a:xfrm>
            <a:prstGeom prst="rect">
              <a:avLst/>
            </a:prstGeom>
          </p:spPr>
        </p:pic>
      </p:grpSp>
    </p:spTree>
    <p:extLst>
      <p:ext uri="{BB962C8B-B14F-4D97-AF65-F5344CB8AC3E}">
        <p14:creationId xmlns:p14="http://schemas.microsoft.com/office/powerpoint/2010/main" val="2137105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accel="50000" decel="5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par>
                                <p:cTn id="10" presetID="6" presetClass="emph" presetSubtype="0" accel="50000" decel="50000" autoRev="1" fill="hold" nodeType="withEffect">
                                  <p:stCondLst>
                                    <p:cond delay="0"/>
                                  </p:stCondLst>
                                  <p:childTnLst>
                                    <p:animScale>
                                      <p:cBhvr>
                                        <p:cTn id="11" dur="300" fill="hold"/>
                                        <p:tgtEl>
                                          <p:spTgt spid="20"/>
                                        </p:tgtEl>
                                      </p:cBhvr>
                                      <p:by x="120000" y="120000"/>
                                    </p:animScale>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50000" fill="hold" grpId="1" nodeType="withEffect">
                                  <p:stCondLst>
                                    <p:cond delay="0"/>
                                  </p:stCondLst>
                                  <p:childTnLst>
                                    <p:animMotion origin="layout" path="M -0.01836 1.48148E-6 L -3.33333E-6 1.48148E-6 " pathEditMode="relative" rAng="0" ptsTypes="AA">
                                      <p:cBhvr>
                                        <p:cTn id="16" dur="500" fill="hold"/>
                                        <p:tgtEl>
                                          <p:spTgt spid="11"/>
                                        </p:tgtEl>
                                        <p:attrNameLst>
                                          <p:attrName>ppt_x</p:attrName>
                                          <p:attrName>ppt_y</p:attrName>
                                        </p:attrNameLst>
                                      </p:cBhvr>
                                      <p:rCtr x="911" y="0"/>
                                    </p:animMotion>
                                  </p:childTnLst>
                                </p:cTn>
                              </p:par>
                            </p:childTnLst>
                          </p:cTn>
                        </p:par>
                      </p:childTnLst>
                    </p:cTn>
                  </p:par>
                  <p:par>
                    <p:cTn id="17" fill="hold">
                      <p:stCondLst>
                        <p:cond delay="indefinite"/>
                      </p:stCondLst>
                      <p:childTnLst>
                        <p:par>
                          <p:cTn id="18" fill="hold">
                            <p:stCondLst>
                              <p:cond delay="0"/>
                            </p:stCondLst>
                            <p:childTnLst>
                              <p:par>
                                <p:cTn id="19" presetID="53" presetClass="entr" presetSubtype="16" accel="50000" decel="5000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 calcmode="lin" valueType="num">
                                      <p:cBhvr>
                                        <p:cTn id="21" dur="500" fill="hold"/>
                                        <p:tgtEl>
                                          <p:spTgt spid="22"/>
                                        </p:tgtEl>
                                        <p:attrNameLst>
                                          <p:attrName>ppt_w</p:attrName>
                                        </p:attrNameLst>
                                      </p:cBhvr>
                                      <p:tavLst>
                                        <p:tav tm="0">
                                          <p:val>
                                            <p:fltVal val="0"/>
                                          </p:val>
                                        </p:tav>
                                        <p:tav tm="100000">
                                          <p:val>
                                            <p:strVal val="#ppt_w"/>
                                          </p:val>
                                        </p:tav>
                                      </p:tavLst>
                                    </p:anim>
                                    <p:anim calcmode="lin" valueType="num">
                                      <p:cBhvr>
                                        <p:cTn id="22" dur="500" fill="hold"/>
                                        <p:tgtEl>
                                          <p:spTgt spid="22"/>
                                        </p:tgtEl>
                                        <p:attrNameLst>
                                          <p:attrName>ppt_h</p:attrName>
                                        </p:attrNameLst>
                                      </p:cBhvr>
                                      <p:tavLst>
                                        <p:tav tm="0">
                                          <p:val>
                                            <p:fltVal val="0"/>
                                          </p:val>
                                        </p:tav>
                                        <p:tav tm="100000">
                                          <p:val>
                                            <p:strVal val="#ppt_h"/>
                                          </p:val>
                                        </p:tav>
                                      </p:tavLst>
                                    </p:anim>
                                    <p:animEffect transition="in" filter="fade">
                                      <p:cBhvr>
                                        <p:cTn id="23" dur="500"/>
                                        <p:tgtEl>
                                          <p:spTgt spid="22"/>
                                        </p:tgtEl>
                                      </p:cBhvr>
                                    </p:animEffect>
                                  </p:childTnLst>
                                </p:cTn>
                              </p:par>
                              <p:par>
                                <p:cTn id="24" presetID="6" presetClass="emph" presetSubtype="0" accel="50000" decel="50000" autoRev="1" fill="hold" nodeType="withEffect">
                                  <p:stCondLst>
                                    <p:cond delay="0"/>
                                  </p:stCondLst>
                                  <p:childTnLst>
                                    <p:animScale>
                                      <p:cBhvr>
                                        <p:cTn id="25" dur="300" fill="hold"/>
                                        <p:tgtEl>
                                          <p:spTgt spid="22"/>
                                        </p:tgtEl>
                                      </p:cBhvr>
                                      <p:by x="120000" y="120000"/>
                                    </p:animScale>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42" presetClass="path" presetSubtype="0" decel="50000" fill="hold" grpId="1" nodeType="withEffect">
                                  <p:stCondLst>
                                    <p:cond delay="0"/>
                                  </p:stCondLst>
                                  <p:childTnLst>
                                    <p:animMotion origin="layout" path="M -0.01836 1.48148E-6 L -3.33333E-6 1.48148E-6 " pathEditMode="relative" rAng="0" ptsTypes="AA">
                                      <p:cBhvr>
                                        <p:cTn id="30" dur="500" fill="hold"/>
                                        <p:tgtEl>
                                          <p:spTgt spid="12"/>
                                        </p:tgtEl>
                                        <p:attrNameLst>
                                          <p:attrName>ppt_x</p:attrName>
                                          <p:attrName>ppt_y</p:attrName>
                                        </p:attrNameLst>
                                      </p:cBhvr>
                                      <p:rCtr x="911" y="0"/>
                                    </p:animMotion>
                                  </p:childTnLst>
                                </p:cTn>
                              </p:par>
                            </p:childTnLst>
                          </p:cTn>
                        </p:par>
                      </p:childTnLst>
                    </p:cTn>
                  </p:par>
                  <p:par>
                    <p:cTn id="31" fill="hold">
                      <p:stCondLst>
                        <p:cond delay="indefinite"/>
                      </p:stCondLst>
                      <p:childTnLst>
                        <p:par>
                          <p:cTn id="32" fill="hold">
                            <p:stCondLst>
                              <p:cond delay="0"/>
                            </p:stCondLst>
                            <p:childTnLst>
                              <p:par>
                                <p:cTn id="33" presetID="53" presetClass="entr" presetSubtype="16" accel="50000" decel="5000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par>
                                <p:cTn id="38" presetID="6" presetClass="emph" presetSubtype="0" accel="50000" decel="50000" autoRev="1" fill="hold" nodeType="withEffect">
                                  <p:stCondLst>
                                    <p:cond delay="0"/>
                                  </p:stCondLst>
                                  <p:childTnLst>
                                    <p:animScale>
                                      <p:cBhvr>
                                        <p:cTn id="39" dur="300" fill="hold"/>
                                        <p:tgtEl>
                                          <p:spTgt spid="24"/>
                                        </p:tgtEl>
                                      </p:cBhvr>
                                      <p:by x="120000" y="120000"/>
                                    </p:animScale>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50000" fill="hold" grpId="1" nodeType="withEffect">
                                  <p:stCondLst>
                                    <p:cond delay="0"/>
                                  </p:stCondLst>
                                  <p:childTnLst>
                                    <p:animMotion origin="layout" path="M -0.01836 1.48148E-6 L -3.33333E-6 1.48148E-6 " pathEditMode="relative" rAng="0" ptsTypes="AA">
                                      <p:cBhvr>
                                        <p:cTn id="44" dur="500" fill="hold"/>
                                        <p:tgtEl>
                                          <p:spTgt spid="13"/>
                                        </p:tgtEl>
                                        <p:attrNameLst>
                                          <p:attrName>ppt_x</p:attrName>
                                          <p:attrName>ppt_y</p:attrName>
                                        </p:attrNameLst>
                                      </p:cBhvr>
                                      <p:rCtr x="911" y="0"/>
                                    </p:animMotion>
                                  </p:childTnLst>
                                </p:cTn>
                              </p:par>
                            </p:childTnLst>
                          </p:cTn>
                        </p:par>
                      </p:childTnLst>
                    </p:cTn>
                  </p:par>
                  <p:par>
                    <p:cTn id="45" fill="hold">
                      <p:stCondLst>
                        <p:cond delay="indefinite"/>
                      </p:stCondLst>
                      <p:childTnLst>
                        <p:par>
                          <p:cTn id="46" fill="hold">
                            <p:stCondLst>
                              <p:cond delay="0"/>
                            </p:stCondLst>
                            <p:childTnLst>
                              <p:par>
                                <p:cTn id="47" presetID="53" presetClass="entr" presetSubtype="16" accel="50000" decel="5000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par>
                                <p:cTn id="52" presetID="6" presetClass="emph" presetSubtype="0" accel="50000" decel="50000" autoRev="1" fill="hold" nodeType="withEffect">
                                  <p:stCondLst>
                                    <p:cond delay="0"/>
                                  </p:stCondLst>
                                  <p:childTnLst>
                                    <p:animScale>
                                      <p:cBhvr>
                                        <p:cTn id="53" dur="300" fill="hold"/>
                                        <p:tgtEl>
                                          <p:spTgt spid="26"/>
                                        </p:tgtEl>
                                      </p:cBhvr>
                                      <p:by x="120000" y="120000"/>
                                    </p:animScale>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42" presetClass="path" presetSubtype="0" decel="50000" fill="hold" grpId="1" nodeType="withEffect">
                                  <p:stCondLst>
                                    <p:cond delay="0"/>
                                  </p:stCondLst>
                                  <p:childTnLst>
                                    <p:animMotion origin="layout" path="M -0.01836 1.48148E-6 L -3.33333E-6 1.48148E-6 " pathEditMode="relative" rAng="0" ptsTypes="AA">
                                      <p:cBhvr>
                                        <p:cTn id="58" dur="500" fill="hold"/>
                                        <p:tgtEl>
                                          <p:spTgt spid="14"/>
                                        </p:tgtEl>
                                        <p:attrNameLst>
                                          <p:attrName>ppt_x</p:attrName>
                                          <p:attrName>ppt_y</p:attrName>
                                        </p:attrNameLst>
                                      </p:cBhvr>
                                      <p:rCtr x="911" y="0"/>
                                    </p:animMotion>
                                  </p:childTnLst>
                                </p:cTn>
                              </p:par>
                            </p:childTnLst>
                          </p:cTn>
                        </p:par>
                      </p:childTnLst>
                    </p:cTn>
                  </p:par>
                  <p:par>
                    <p:cTn id="59" fill="hold">
                      <p:stCondLst>
                        <p:cond delay="indefinite"/>
                      </p:stCondLst>
                      <p:childTnLst>
                        <p:par>
                          <p:cTn id="60" fill="hold">
                            <p:stCondLst>
                              <p:cond delay="0"/>
                            </p:stCondLst>
                            <p:childTnLst>
                              <p:par>
                                <p:cTn id="61" presetID="53" presetClass="entr" presetSubtype="16" accel="50000" decel="5000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par>
                                <p:cTn id="66" presetID="6" presetClass="emph" presetSubtype="0" accel="50000" decel="50000" autoRev="1" fill="hold" nodeType="withEffect">
                                  <p:stCondLst>
                                    <p:cond delay="0"/>
                                  </p:stCondLst>
                                  <p:childTnLst>
                                    <p:animScale>
                                      <p:cBhvr>
                                        <p:cTn id="67" dur="300" fill="hold"/>
                                        <p:tgtEl>
                                          <p:spTgt spid="28"/>
                                        </p:tgtEl>
                                      </p:cBhvr>
                                      <p:by x="120000" y="120000"/>
                                    </p:animScale>
                                  </p:childTnLst>
                                </p:cTn>
                              </p:par>
                              <p:par>
                                <p:cTn id="68" presetID="10" presetClass="entr" presetSubtype="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500"/>
                                        <p:tgtEl>
                                          <p:spTgt spid="17"/>
                                        </p:tgtEl>
                                      </p:cBhvr>
                                    </p:animEffect>
                                  </p:childTnLst>
                                </p:cTn>
                              </p:par>
                              <p:par>
                                <p:cTn id="71" presetID="42" presetClass="path" presetSubtype="0" decel="50000" fill="hold" grpId="1" nodeType="withEffect">
                                  <p:stCondLst>
                                    <p:cond delay="0"/>
                                  </p:stCondLst>
                                  <p:childTnLst>
                                    <p:animMotion origin="layout" path="M -0.01836 1.48148E-6 L -3.33333E-6 1.48148E-6 " pathEditMode="relative" rAng="0" ptsTypes="AA">
                                      <p:cBhvr>
                                        <p:cTn id="72" dur="500" fill="hold"/>
                                        <p:tgtEl>
                                          <p:spTgt spid="17"/>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14" grpId="0"/>
      <p:bldP spid="14" grpId="1"/>
      <p:bldP spid="17" grpId="0"/>
      <p:bldP spid="1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A857E-8D52-7E85-6661-E6B95846A6FB}"/>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8186DB47-1AA1-05F5-2044-08E6804AB4A2}"/>
              </a:ext>
            </a:extLst>
          </p:cNvPr>
          <p:cNvSpPr txBox="1"/>
          <p:nvPr/>
        </p:nvSpPr>
        <p:spPr>
          <a:xfrm>
            <a:off x="3860801" y="3556919"/>
            <a:ext cx="4470400" cy="110799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Build agents on your custom engine</a:t>
            </a:r>
          </a:p>
        </p:txBody>
      </p:sp>
      <p:sp>
        <p:nvSpPr>
          <p:cNvPr id="5" name="Text Placeholder 4">
            <a:extLst>
              <a:ext uri="{FF2B5EF4-FFF2-40B4-BE49-F238E27FC236}">
                <a16:creationId xmlns:a16="http://schemas.microsoft.com/office/drawing/2014/main" id="{68ED4A17-5C64-64EA-FBF8-2D1CC7C537B3}"/>
              </a:ext>
            </a:extLst>
          </p:cNvPr>
          <p:cNvSpPr txBox="1">
            <a:spLocks/>
          </p:cNvSpPr>
          <p:nvPr/>
        </p:nvSpPr>
        <p:spPr>
          <a:xfrm>
            <a:off x="4089400" y="5067301"/>
            <a:ext cx="4013202" cy="5460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-Custom engine agents-</a:t>
            </a:r>
          </a:p>
        </p:txBody>
      </p:sp>
      <p:grpSp>
        <p:nvGrpSpPr>
          <p:cNvPr id="2" name="Group 1">
            <a:extLst>
              <a:ext uri="{FF2B5EF4-FFF2-40B4-BE49-F238E27FC236}">
                <a16:creationId xmlns:a16="http://schemas.microsoft.com/office/drawing/2014/main" id="{65CF1719-8D2E-9C15-D5F8-B24661DFC83F}"/>
              </a:ext>
            </a:extLst>
          </p:cNvPr>
          <p:cNvGrpSpPr>
            <a:grpSpLocks noChangeAspect="1"/>
          </p:cNvGrpSpPr>
          <p:nvPr/>
        </p:nvGrpSpPr>
        <p:grpSpPr>
          <a:xfrm>
            <a:off x="5233905" y="1398910"/>
            <a:ext cx="2155993" cy="1956816"/>
            <a:chOff x="7721381" y="1281670"/>
            <a:chExt cx="875541" cy="808252"/>
          </a:xfrm>
        </p:grpSpPr>
        <p:grpSp>
          <p:nvGrpSpPr>
            <p:cNvPr id="3" name="Graphic 36">
              <a:extLst>
                <a:ext uri="{FF2B5EF4-FFF2-40B4-BE49-F238E27FC236}">
                  <a16:creationId xmlns:a16="http://schemas.microsoft.com/office/drawing/2014/main" id="{A33718E9-483F-C79E-CCDB-301B63B882DA}"/>
                </a:ext>
              </a:extLst>
            </p:cNvPr>
            <p:cNvGrpSpPr>
              <a:grpSpLocks noChangeAspect="1"/>
            </p:cNvGrpSpPr>
            <p:nvPr/>
          </p:nvGrpSpPr>
          <p:grpSpPr>
            <a:xfrm>
              <a:off x="7721381" y="1281670"/>
              <a:ext cx="687703" cy="740664"/>
              <a:chOff x="9040464" y="1188675"/>
              <a:chExt cx="1406191" cy="1514484"/>
            </a:xfrm>
            <a:gradFill>
              <a:gsLst>
                <a:gs pos="100000">
                  <a:schemeClr val="accent2"/>
                </a:gs>
                <a:gs pos="68000">
                  <a:srgbClr val="0078D4"/>
                </a:gs>
                <a:gs pos="32000">
                  <a:schemeClr val="accent3"/>
                </a:gs>
                <a:gs pos="0">
                  <a:schemeClr val="accent1"/>
                </a:gs>
              </a:gsLst>
              <a:lin ang="0" scaled="0"/>
            </a:gradFill>
            <a:effectLst>
              <a:outerShdw blurRad="50800" dist="38100" dir="2700000" algn="tl" rotWithShape="0">
                <a:prstClr val="black">
                  <a:alpha val="40000"/>
                </a:prstClr>
              </a:outerShdw>
            </a:effectLst>
          </p:grpSpPr>
          <p:sp>
            <p:nvSpPr>
              <p:cNvPr id="9" name="Freeform: Shape 8">
                <a:extLst>
                  <a:ext uri="{FF2B5EF4-FFF2-40B4-BE49-F238E27FC236}">
                    <a16:creationId xmlns:a16="http://schemas.microsoft.com/office/drawing/2014/main" id="{A14A8CD7-89D1-63FB-DC70-733B15ADF6A3}"/>
                  </a:ext>
                </a:extLst>
              </p:cNvPr>
              <p:cNvSpPr/>
              <p:nvPr/>
            </p:nvSpPr>
            <p:spPr>
              <a:xfrm>
                <a:off x="9508110" y="1641097"/>
                <a:ext cx="649657" cy="487361"/>
              </a:xfrm>
              <a:custGeom>
                <a:avLst/>
                <a:gdLst>
                  <a:gd name="connsiteX0" fmla="*/ 233351 w 649657"/>
                  <a:gd name="connsiteY0" fmla="*/ 319460 h 487361"/>
                  <a:gd name="connsiteX1" fmla="*/ 109754 w 649657"/>
                  <a:gd name="connsiteY1" fmla="*/ 195862 h 487361"/>
                  <a:gd name="connsiteX2" fmla="*/ 61380 w 649657"/>
                  <a:gd name="connsiteY2" fmla="*/ 193891 h 487361"/>
                  <a:gd name="connsiteX3" fmla="*/ 59409 w 649657"/>
                  <a:gd name="connsiteY3" fmla="*/ 195862 h 487361"/>
                  <a:gd name="connsiteX4" fmla="*/ 10574 w 649657"/>
                  <a:gd name="connsiteY4" fmla="*/ 246207 h 487361"/>
                  <a:gd name="connsiteX5" fmla="*/ 9061 w 649657"/>
                  <a:gd name="connsiteY5" fmla="*/ 293529 h 487361"/>
                  <a:gd name="connsiteX6" fmla="*/ 10574 w 649657"/>
                  <a:gd name="connsiteY6" fmla="*/ 295042 h 487361"/>
                  <a:gd name="connsiteX7" fmla="*/ 185272 w 649657"/>
                  <a:gd name="connsiteY7" fmla="*/ 466468 h 487361"/>
                  <a:gd name="connsiteX8" fmla="*/ 234358 w 649657"/>
                  <a:gd name="connsiteY8" fmla="*/ 487361 h 487361"/>
                  <a:gd name="connsiteX9" fmla="*/ 283193 w 649657"/>
                  <a:gd name="connsiteY9" fmla="*/ 466468 h 487361"/>
                  <a:gd name="connsiteX10" fmla="*/ 638379 w 649657"/>
                  <a:gd name="connsiteY10" fmla="*/ 109772 h 487361"/>
                  <a:gd name="connsiteX11" fmla="*/ 641097 w 649657"/>
                  <a:gd name="connsiteY11" fmla="*/ 62145 h 487361"/>
                  <a:gd name="connsiteX12" fmla="*/ 638379 w 649657"/>
                  <a:gd name="connsiteY12" fmla="*/ 59427 h 487361"/>
                  <a:gd name="connsiteX13" fmla="*/ 589544 w 649657"/>
                  <a:gd name="connsiteY13" fmla="*/ 10592 h 487361"/>
                  <a:gd name="connsiteX14" fmla="*/ 541862 w 649657"/>
                  <a:gd name="connsiteY14" fmla="*/ 9187 h 487361"/>
                  <a:gd name="connsiteX15" fmla="*/ 540457 w 649657"/>
                  <a:gd name="connsiteY15" fmla="*/ 10592 h 487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9657" h="487361">
                    <a:moveTo>
                      <a:pt x="233351" y="319460"/>
                    </a:moveTo>
                    <a:lnTo>
                      <a:pt x="109754" y="195862"/>
                    </a:lnTo>
                    <a:cubicBezTo>
                      <a:pt x="96939" y="181959"/>
                      <a:pt x="75280" y="181078"/>
                      <a:pt x="61380" y="193891"/>
                    </a:cubicBezTo>
                    <a:cubicBezTo>
                      <a:pt x="60695" y="194521"/>
                      <a:pt x="60038" y="195180"/>
                      <a:pt x="59409" y="195862"/>
                    </a:cubicBezTo>
                    <a:lnTo>
                      <a:pt x="10574" y="246207"/>
                    </a:lnTo>
                    <a:cubicBezTo>
                      <a:pt x="-2911" y="258857"/>
                      <a:pt x="-3588" y="280044"/>
                      <a:pt x="9061" y="293529"/>
                    </a:cubicBezTo>
                    <a:cubicBezTo>
                      <a:pt x="9549" y="294050"/>
                      <a:pt x="10053" y="294554"/>
                      <a:pt x="10574" y="295042"/>
                    </a:cubicBezTo>
                    <a:lnTo>
                      <a:pt x="185272" y="466468"/>
                    </a:lnTo>
                    <a:cubicBezTo>
                      <a:pt x="198102" y="479832"/>
                      <a:pt x="215831" y="487379"/>
                      <a:pt x="234358" y="487361"/>
                    </a:cubicBezTo>
                    <a:cubicBezTo>
                      <a:pt x="252815" y="487396"/>
                      <a:pt x="270474" y="479842"/>
                      <a:pt x="283193" y="466468"/>
                    </a:cubicBezTo>
                    <a:lnTo>
                      <a:pt x="638379" y="109772"/>
                    </a:lnTo>
                    <a:cubicBezTo>
                      <a:pt x="652281" y="97372"/>
                      <a:pt x="653500" y="76048"/>
                      <a:pt x="641097" y="62145"/>
                    </a:cubicBezTo>
                    <a:cubicBezTo>
                      <a:pt x="640244" y="61189"/>
                      <a:pt x="639335" y="60280"/>
                      <a:pt x="638379" y="59427"/>
                    </a:cubicBezTo>
                    <a:lnTo>
                      <a:pt x="589544" y="10592"/>
                    </a:lnTo>
                    <a:cubicBezTo>
                      <a:pt x="576764" y="-2964"/>
                      <a:pt x="555417" y="-3590"/>
                      <a:pt x="541862" y="9187"/>
                    </a:cubicBezTo>
                    <a:cubicBezTo>
                      <a:pt x="541379" y="9643"/>
                      <a:pt x="540910" y="10111"/>
                      <a:pt x="540457" y="10592"/>
                    </a:cubicBezTo>
                    <a:close/>
                  </a:path>
                </a:pathLst>
              </a:custGeom>
              <a:solidFill>
                <a:schemeClr val="tx1">
                  <a:lumMod val="85000"/>
                </a:schemeClr>
              </a:solidFill>
              <a:ln w="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B96626E5-761B-E161-98C4-46F60DA7E76C}"/>
                  </a:ext>
                </a:extLst>
              </p:cNvPr>
              <p:cNvSpPr/>
              <p:nvPr/>
            </p:nvSpPr>
            <p:spPr>
              <a:xfrm>
                <a:off x="9040464" y="1188675"/>
                <a:ext cx="1406191" cy="1514484"/>
              </a:xfrm>
              <a:custGeom>
                <a:avLst/>
                <a:gdLst>
                  <a:gd name="connsiteX0" fmla="*/ 1252278 w 1406191"/>
                  <a:gd name="connsiteY0" fmla="*/ 861245 h 1514484"/>
                  <a:gd name="connsiteX1" fmla="*/ 1252278 w 1406191"/>
                  <a:gd name="connsiteY1" fmla="*/ 644760 h 1514484"/>
                  <a:gd name="connsiteX2" fmla="*/ 1368072 w 1406191"/>
                  <a:gd name="connsiteY2" fmla="*/ 546587 h 1514484"/>
                  <a:gd name="connsiteX3" fmla="*/ 1393245 w 1406191"/>
                  <a:gd name="connsiteY3" fmla="*/ 413172 h 1514484"/>
                  <a:gd name="connsiteX4" fmla="*/ 1342900 w 1406191"/>
                  <a:gd name="connsiteY4" fmla="*/ 325068 h 1514484"/>
                  <a:gd name="connsiteX5" fmla="*/ 1252278 w 1406191"/>
                  <a:gd name="connsiteY5" fmla="*/ 274723 h 1514484"/>
                  <a:gd name="connsiteX6" fmla="*/ 1217037 w 1406191"/>
                  <a:gd name="connsiteY6" fmla="*/ 282275 h 1514484"/>
                  <a:gd name="connsiteX7" fmla="*/ 1071036 w 1406191"/>
                  <a:gd name="connsiteY7" fmla="*/ 335137 h 1514484"/>
                  <a:gd name="connsiteX8" fmla="*/ 884758 w 1406191"/>
                  <a:gd name="connsiteY8" fmla="*/ 226895 h 1514484"/>
                  <a:gd name="connsiteX9" fmla="*/ 859586 w 1406191"/>
                  <a:gd name="connsiteY9" fmla="*/ 78377 h 1514484"/>
                  <a:gd name="connsiteX10" fmla="*/ 756378 w 1406191"/>
                  <a:gd name="connsiteY10" fmla="*/ 342 h 1514484"/>
                  <a:gd name="connsiteX11" fmla="*/ 655688 w 1406191"/>
                  <a:gd name="connsiteY11" fmla="*/ 342 h 1514484"/>
                  <a:gd name="connsiteX12" fmla="*/ 552480 w 1406191"/>
                  <a:gd name="connsiteY12" fmla="*/ 78377 h 1514484"/>
                  <a:gd name="connsiteX13" fmla="*/ 527307 w 1406191"/>
                  <a:gd name="connsiteY13" fmla="*/ 224378 h 1514484"/>
                  <a:gd name="connsiteX14" fmla="*/ 338513 w 1406191"/>
                  <a:gd name="connsiteY14" fmla="*/ 332620 h 1514484"/>
                  <a:gd name="connsiteX15" fmla="*/ 189995 w 1406191"/>
                  <a:gd name="connsiteY15" fmla="*/ 279757 h 1514484"/>
                  <a:gd name="connsiteX16" fmla="*/ 154753 w 1406191"/>
                  <a:gd name="connsiteY16" fmla="*/ 272206 h 1514484"/>
                  <a:gd name="connsiteX17" fmla="*/ 64132 w 1406191"/>
                  <a:gd name="connsiteY17" fmla="*/ 322551 h 1514484"/>
                  <a:gd name="connsiteX18" fmla="*/ 13786 w 1406191"/>
                  <a:gd name="connsiteY18" fmla="*/ 410655 h 1514484"/>
                  <a:gd name="connsiteX19" fmla="*/ 38959 w 1406191"/>
                  <a:gd name="connsiteY19" fmla="*/ 544070 h 1514484"/>
                  <a:gd name="connsiteX20" fmla="*/ 154753 w 1406191"/>
                  <a:gd name="connsiteY20" fmla="*/ 642243 h 1514484"/>
                  <a:gd name="connsiteX21" fmla="*/ 144684 w 1406191"/>
                  <a:gd name="connsiteY21" fmla="*/ 750485 h 1514484"/>
                  <a:gd name="connsiteX22" fmla="*/ 154753 w 1406191"/>
                  <a:gd name="connsiteY22" fmla="*/ 858727 h 1514484"/>
                  <a:gd name="connsiteX23" fmla="*/ 38959 w 1406191"/>
                  <a:gd name="connsiteY23" fmla="*/ 958159 h 1514484"/>
                  <a:gd name="connsiteX24" fmla="*/ 13786 w 1406191"/>
                  <a:gd name="connsiteY24" fmla="*/ 1091574 h 1514484"/>
                  <a:gd name="connsiteX25" fmla="*/ 64132 w 1406191"/>
                  <a:gd name="connsiteY25" fmla="*/ 1179678 h 1514484"/>
                  <a:gd name="connsiteX26" fmla="*/ 154753 w 1406191"/>
                  <a:gd name="connsiteY26" fmla="*/ 1230023 h 1514484"/>
                  <a:gd name="connsiteX27" fmla="*/ 189995 w 1406191"/>
                  <a:gd name="connsiteY27" fmla="*/ 1222471 h 1514484"/>
                  <a:gd name="connsiteX28" fmla="*/ 335996 w 1406191"/>
                  <a:gd name="connsiteY28" fmla="*/ 1169609 h 1514484"/>
                  <a:gd name="connsiteX29" fmla="*/ 522273 w 1406191"/>
                  <a:gd name="connsiteY29" fmla="*/ 1277851 h 1514484"/>
                  <a:gd name="connsiteX30" fmla="*/ 547446 w 1406191"/>
                  <a:gd name="connsiteY30" fmla="*/ 1428887 h 1514484"/>
                  <a:gd name="connsiteX31" fmla="*/ 650653 w 1406191"/>
                  <a:gd name="connsiteY31" fmla="*/ 1514473 h 1514484"/>
                  <a:gd name="connsiteX32" fmla="*/ 751344 w 1406191"/>
                  <a:gd name="connsiteY32" fmla="*/ 1514473 h 1514484"/>
                  <a:gd name="connsiteX33" fmla="*/ 854551 w 1406191"/>
                  <a:gd name="connsiteY33" fmla="*/ 1426369 h 1514484"/>
                  <a:gd name="connsiteX34" fmla="*/ 879724 w 1406191"/>
                  <a:gd name="connsiteY34" fmla="*/ 1275334 h 1514484"/>
                  <a:gd name="connsiteX35" fmla="*/ 1076070 w 1406191"/>
                  <a:gd name="connsiteY35" fmla="*/ 1159540 h 1514484"/>
                  <a:gd name="connsiteX36" fmla="*/ 1212002 w 1406191"/>
                  <a:gd name="connsiteY36" fmla="*/ 1212402 h 1514484"/>
                  <a:gd name="connsiteX37" fmla="*/ 1249761 w 1406191"/>
                  <a:gd name="connsiteY37" fmla="*/ 1219954 h 1514484"/>
                  <a:gd name="connsiteX38" fmla="*/ 1340382 w 1406191"/>
                  <a:gd name="connsiteY38" fmla="*/ 1169609 h 1514484"/>
                  <a:gd name="connsiteX39" fmla="*/ 1388210 w 1406191"/>
                  <a:gd name="connsiteY39" fmla="*/ 1086539 h 1514484"/>
                  <a:gd name="connsiteX40" fmla="*/ 1368072 w 1406191"/>
                  <a:gd name="connsiteY40" fmla="*/ 960676 h 1514484"/>
                  <a:gd name="connsiteX41" fmla="*/ 1166943 w 1406191"/>
                  <a:gd name="connsiteY41" fmla="*/ 626132 h 1514484"/>
                  <a:gd name="connsiteX42" fmla="*/ 1052408 w 1406191"/>
                  <a:gd name="connsiteY42" fmla="*/ 740919 h 1514484"/>
                  <a:gd name="connsiteX43" fmla="*/ 1052408 w 1406191"/>
                  <a:gd name="connsiteY43" fmla="*/ 760554 h 1514484"/>
                  <a:gd name="connsiteX44" fmla="*/ 705074 w 1406191"/>
                  <a:gd name="connsiteY44" fmla="*/ 1110496 h 1514484"/>
                  <a:gd name="connsiteX45" fmla="*/ 355132 w 1406191"/>
                  <a:gd name="connsiteY45" fmla="*/ 763160 h 1514484"/>
                  <a:gd name="connsiteX46" fmla="*/ 702466 w 1406191"/>
                  <a:gd name="connsiteY46" fmla="*/ 413220 h 1514484"/>
                  <a:gd name="connsiteX47" fmla="*/ 883751 w 1406191"/>
                  <a:gd name="connsiteY47" fmla="*/ 463266 h 1514484"/>
                  <a:gd name="connsiteX48" fmla="*/ 945424 w 1406191"/>
                  <a:gd name="connsiteY48" fmla="*/ 401845 h 1514484"/>
                  <a:gd name="connsiteX49" fmla="*/ 1117721 w 1406191"/>
                  <a:gd name="connsiteY49" fmla="*/ 400702 h 1514484"/>
                  <a:gd name="connsiteX50" fmla="*/ 1118864 w 1406191"/>
                  <a:gd name="connsiteY50" fmla="*/ 401845 h 1514484"/>
                  <a:gd name="connsiteX51" fmla="*/ 1169209 w 1406191"/>
                  <a:gd name="connsiteY51" fmla="*/ 452190 h 1514484"/>
                  <a:gd name="connsiteX52" fmla="*/ 1205206 w 1406191"/>
                  <a:gd name="connsiteY52" fmla="*/ 545328 h 1514484"/>
                  <a:gd name="connsiteX53" fmla="*/ 1166943 w 1406191"/>
                  <a:gd name="connsiteY53" fmla="*/ 626132 h 15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406191" h="1514484">
                    <a:moveTo>
                      <a:pt x="1252278" y="861245"/>
                    </a:moveTo>
                    <a:cubicBezTo>
                      <a:pt x="1265705" y="789707"/>
                      <a:pt x="1265705" y="716298"/>
                      <a:pt x="1252278" y="644760"/>
                    </a:cubicBezTo>
                    <a:lnTo>
                      <a:pt x="1368072" y="546587"/>
                    </a:lnTo>
                    <a:cubicBezTo>
                      <a:pt x="1406954" y="513661"/>
                      <a:pt x="1417456" y="458002"/>
                      <a:pt x="1393245" y="413172"/>
                    </a:cubicBezTo>
                    <a:lnTo>
                      <a:pt x="1342900" y="325068"/>
                    </a:lnTo>
                    <a:cubicBezTo>
                      <a:pt x="1323887" y="293270"/>
                      <a:pt x="1289320" y="274068"/>
                      <a:pt x="1252278" y="274723"/>
                    </a:cubicBezTo>
                    <a:cubicBezTo>
                      <a:pt x="1240110" y="274537"/>
                      <a:pt x="1228060" y="277119"/>
                      <a:pt x="1217037" y="282275"/>
                    </a:cubicBezTo>
                    <a:lnTo>
                      <a:pt x="1071036" y="335137"/>
                    </a:lnTo>
                    <a:cubicBezTo>
                      <a:pt x="1016497" y="287395"/>
                      <a:pt x="953243" y="250640"/>
                      <a:pt x="884758" y="226895"/>
                    </a:cubicBezTo>
                    <a:lnTo>
                      <a:pt x="859586" y="78377"/>
                    </a:lnTo>
                    <a:cubicBezTo>
                      <a:pt x="849416" y="30292"/>
                      <a:pt x="805414" y="-2979"/>
                      <a:pt x="756378" y="342"/>
                    </a:cubicBezTo>
                    <a:lnTo>
                      <a:pt x="655688" y="342"/>
                    </a:lnTo>
                    <a:cubicBezTo>
                      <a:pt x="606415" y="-3782"/>
                      <a:pt x="561940" y="29846"/>
                      <a:pt x="552480" y="78377"/>
                    </a:cubicBezTo>
                    <a:lnTo>
                      <a:pt x="527307" y="224378"/>
                    </a:lnTo>
                    <a:cubicBezTo>
                      <a:pt x="457723" y="247360"/>
                      <a:pt x="393502" y="284180"/>
                      <a:pt x="338513" y="332620"/>
                    </a:cubicBezTo>
                    <a:lnTo>
                      <a:pt x="189995" y="279757"/>
                    </a:lnTo>
                    <a:cubicBezTo>
                      <a:pt x="178536" y="276042"/>
                      <a:pt x="166728" y="273512"/>
                      <a:pt x="154753" y="272206"/>
                    </a:cubicBezTo>
                    <a:cubicBezTo>
                      <a:pt x="117827" y="272009"/>
                      <a:pt x="83474" y="291095"/>
                      <a:pt x="64132" y="322551"/>
                    </a:cubicBezTo>
                    <a:lnTo>
                      <a:pt x="13786" y="410655"/>
                    </a:lnTo>
                    <a:cubicBezTo>
                      <a:pt x="-11693" y="455278"/>
                      <a:pt x="-1030" y="511799"/>
                      <a:pt x="38959" y="544070"/>
                    </a:cubicBezTo>
                    <a:lnTo>
                      <a:pt x="154753" y="642243"/>
                    </a:lnTo>
                    <a:cubicBezTo>
                      <a:pt x="147662" y="677877"/>
                      <a:pt x="144289" y="714154"/>
                      <a:pt x="144684" y="750485"/>
                    </a:cubicBezTo>
                    <a:cubicBezTo>
                      <a:pt x="144170" y="786822"/>
                      <a:pt x="147546" y="823108"/>
                      <a:pt x="154753" y="858727"/>
                    </a:cubicBezTo>
                    <a:lnTo>
                      <a:pt x="38959" y="958159"/>
                    </a:lnTo>
                    <a:cubicBezTo>
                      <a:pt x="77" y="991085"/>
                      <a:pt x="-10425" y="1046744"/>
                      <a:pt x="13786" y="1091574"/>
                    </a:cubicBezTo>
                    <a:lnTo>
                      <a:pt x="64132" y="1179678"/>
                    </a:lnTo>
                    <a:cubicBezTo>
                      <a:pt x="83147" y="1211476"/>
                      <a:pt x="117711" y="1230678"/>
                      <a:pt x="154753" y="1230023"/>
                    </a:cubicBezTo>
                    <a:cubicBezTo>
                      <a:pt x="166921" y="1230210"/>
                      <a:pt x="178972" y="1227627"/>
                      <a:pt x="189995" y="1222471"/>
                    </a:cubicBezTo>
                    <a:lnTo>
                      <a:pt x="335996" y="1169609"/>
                    </a:lnTo>
                    <a:cubicBezTo>
                      <a:pt x="390535" y="1217351"/>
                      <a:pt x="453788" y="1254108"/>
                      <a:pt x="522273" y="1277851"/>
                    </a:cubicBezTo>
                    <a:lnTo>
                      <a:pt x="547446" y="1428887"/>
                    </a:lnTo>
                    <a:cubicBezTo>
                      <a:pt x="556110" y="1478920"/>
                      <a:pt x="599880" y="1515219"/>
                      <a:pt x="650653" y="1514473"/>
                    </a:cubicBezTo>
                    <a:lnTo>
                      <a:pt x="751344" y="1514473"/>
                    </a:lnTo>
                    <a:cubicBezTo>
                      <a:pt x="802618" y="1514174"/>
                      <a:pt x="846212" y="1476961"/>
                      <a:pt x="854551" y="1426369"/>
                    </a:cubicBezTo>
                    <a:lnTo>
                      <a:pt x="879724" y="1275334"/>
                    </a:lnTo>
                    <a:cubicBezTo>
                      <a:pt x="952475" y="1250728"/>
                      <a:pt x="1019334" y="1211300"/>
                      <a:pt x="1076070" y="1159540"/>
                    </a:cubicBezTo>
                    <a:lnTo>
                      <a:pt x="1212002" y="1212402"/>
                    </a:lnTo>
                    <a:cubicBezTo>
                      <a:pt x="1224319" y="1216120"/>
                      <a:pt x="1236963" y="1218648"/>
                      <a:pt x="1249761" y="1219954"/>
                    </a:cubicBezTo>
                    <a:cubicBezTo>
                      <a:pt x="1286687" y="1220150"/>
                      <a:pt x="1321040" y="1201065"/>
                      <a:pt x="1340382" y="1169609"/>
                    </a:cubicBezTo>
                    <a:lnTo>
                      <a:pt x="1388210" y="1086539"/>
                    </a:lnTo>
                    <a:cubicBezTo>
                      <a:pt x="1416149" y="1045931"/>
                      <a:pt x="1407286" y="990541"/>
                      <a:pt x="1368072" y="960676"/>
                    </a:cubicBezTo>
                    <a:close/>
                    <a:moveTo>
                      <a:pt x="1166943" y="626132"/>
                    </a:moveTo>
                    <a:lnTo>
                      <a:pt x="1052408" y="740919"/>
                    </a:lnTo>
                    <a:lnTo>
                      <a:pt x="1052408" y="760554"/>
                    </a:lnTo>
                    <a:cubicBezTo>
                      <a:pt x="1053128" y="953102"/>
                      <a:pt x="897619" y="1109776"/>
                      <a:pt x="705074" y="1110496"/>
                    </a:cubicBezTo>
                    <a:cubicBezTo>
                      <a:pt x="512526" y="1111216"/>
                      <a:pt x="355852" y="955707"/>
                      <a:pt x="355132" y="763160"/>
                    </a:cubicBezTo>
                    <a:cubicBezTo>
                      <a:pt x="354412" y="570612"/>
                      <a:pt x="509918" y="413938"/>
                      <a:pt x="702466" y="413220"/>
                    </a:cubicBezTo>
                    <a:cubicBezTo>
                      <a:pt x="766339" y="412981"/>
                      <a:pt x="829049" y="430292"/>
                      <a:pt x="883751" y="463266"/>
                    </a:cubicBezTo>
                    <a:lnTo>
                      <a:pt x="945424" y="401845"/>
                    </a:lnTo>
                    <a:cubicBezTo>
                      <a:pt x="992688" y="353951"/>
                      <a:pt x="1069827" y="353440"/>
                      <a:pt x="1117721" y="400702"/>
                    </a:cubicBezTo>
                    <a:cubicBezTo>
                      <a:pt x="1118106" y="401082"/>
                      <a:pt x="1118486" y="401462"/>
                      <a:pt x="1118864" y="401845"/>
                    </a:cubicBezTo>
                    <a:lnTo>
                      <a:pt x="1169209" y="452190"/>
                    </a:lnTo>
                    <a:cubicBezTo>
                      <a:pt x="1193800" y="476773"/>
                      <a:pt x="1206872" y="510595"/>
                      <a:pt x="1205206" y="545328"/>
                    </a:cubicBezTo>
                    <a:cubicBezTo>
                      <a:pt x="1203617" y="576258"/>
                      <a:pt x="1189865" y="605305"/>
                      <a:pt x="1166943" y="626132"/>
                    </a:cubicBezTo>
                    <a:close/>
                  </a:path>
                </a:pathLst>
              </a:custGeom>
              <a:grpFill/>
              <a:ln w="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 name="Graphic 31">
              <a:extLst>
                <a:ext uri="{FF2B5EF4-FFF2-40B4-BE49-F238E27FC236}">
                  <a16:creationId xmlns:a16="http://schemas.microsoft.com/office/drawing/2014/main" id="{D7782111-1D3E-F4E4-410A-AF881E0ADD33}"/>
                </a:ext>
              </a:extLst>
            </p:cNvPr>
            <p:cNvGrpSpPr/>
            <p:nvPr/>
          </p:nvGrpSpPr>
          <p:grpSpPr>
            <a:xfrm>
              <a:off x="8253278" y="1924374"/>
              <a:ext cx="343644" cy="165548"/>
              <a:chOff x="9491726" y="1077664"/>
              <a:chExt cx="2515047" cy="1211607"/>
            </a:xfrm>
            <a:gradFill>
              <a:gsLst>
                <a:gs pos="100000">
                  <a:schemeClr val="accent2"/>
                </a:gs>
                <a:gs pos="0">
                  <a:schemeClr val="accent1"/>
                </a:gs>
              </a:gsLst>
              <a:lin ang="0" scaled="0"/>
            </a:gradFill>
          </p:grpSpPr>
          <p:sp>
            <p:nvSpPr>
              <p:cNvPr id="6" name="Freeform: Shape 5">
                <a:extLst>
                  <a:ext uri="{FF2B5EF4-FFF2-40B4-BE49-F238E27FC236}">
                    <a16:creationId xmlns:a16="http://schemas.microsoft.com/office/drawing/2014/main" id="{BCA803B3-8D45-5301-5B66-04F0F6D7E15B}"/>
                  </a:ext>
                </a:extLst>
              </p:cNvPr>
              <p:cNvSpPr/>
              <p:nvPr/>
            </p:nvSpPr>
            <p:spPr>
              <a:xfrm>
                <a:off x="9491726" y="1091685"/>
                <a:ext cx="681662" cy="1197586"/>
              </a:xfrm>
              <a:custGeom>
                <a:avLst/>
                <a:gdLst>
                  <a:gd name="connsiteX0" fmla="*/ 657724 w 681662"/>
                  <a:gd name="connsiteY0" fmla="*/ 23944 h 1197586"/>
                  <a:gd name="connsiteX1" fmla="*/ 542148 w 681662"/>
                  <a:gd name="connsiteY1" fmla="*/ 23933 h 1197586"/>
                  <a:gd name="connsiteX2" fmla="*/ 23941 w 681662"/>
                  <a:gd name="connsiteY2" fmla="*/ 542075 h 1197586"/>
                  <a:gd name="connsiteX3" fmla="*/ 0 w 681662"/>
                  <a:gd name="connsiteY3" fmla="*/ 599873 h 1197586"/>
                  <a:gd name="connsiteX4" fmla="*/ 23930 w 681662"/>
                  <a:gd name="connsiteY4" fmla="*/ 657661 h 1197586"/>
                  <a:gd name="connsiteX5" fmla="*/ 539892 w 681662"/>
                  <a:gd name="connsiteY5" fmla="*/ 1173645 h 1197586"/>
                  <a:gd name="connsiteX6" fmla="*/ 597691 w 681662"/>
                  <a:gd name="connsiteY6" fmla="*/ 1197587 h 1197586"/>
                  <a:gd name="connsiteX7" fmla="*/ 655479 w 681662"/>
                  <a:gd name="connsiteY7" fmla="*/ 1173656 h 1197586"/>
                  <a:gd name="connsiteX8" fmla="*/ 655490 w 681662"/>
                  <a:gd name="connsiteY8" fmla="*/ 1058080 h 1197586"/>
                  <a:gd name="connsiteX9" fmla="*/ 197316 w 681662"/>
                  <a:gd name="connsiteY9" fmla="*/ 599873 h 1197586"/>
                  <a:gd name="connsiteX10" fmla="*/ 657724 w 681662"/>
                  <a:gd name="connsiteY10" fmla="*/ 139520 h 1197586"/>
                  <a:gd name="connsiteX11" fmla="*/ 657724 w 681662"/>
                  <a:gd name="connsiteY11" fmla="*/ 23944 h 119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662" h="1197586">
                    <a:moveTo>
                      <a:pt x="657724" y="23944"/>
                    </a:moveTo>
                    <a:cubicBezTo>
                      <a:pt x="625806" y="-7974"/>
                      <a:pt x="574055" y="-7985"/>
                      <a:pt x="542148" y="23933"/>
                    </a:cubicBezTo>
                    <a:lnTo>
                      <a:pt x="23941" y="542075"/>
                    </a:lnTo>
                    <a:cubicBezTo>
                      <a:pt x="8609" y="557407"/>
                      <a:pt x="0" y="578199"/>
                      <a:pt x="0" y="599873"/>
                    </a:cubicBezTo>
                    <a:cubicBezTo>
                      <a:pt x="0" y="621548"/>
                      <a:pt x="8609" y="642329"/>
                      <a:pt x="23930" y="657661"/>
                    </a:cubicBezTo>
                    <a:lnTo>
                      <a:pt x="539892" y="1173645"/>
                    </a:lnTo>
                    <a:cubicBezTo>
                      <a:pt x="555857" y="1189610"/>
                      <a:pt x="576769" y="1197587"/>
                      <a:pt x="597691" y="1197587"/>
                    </a:cubicBezTo>
                    <a:cubicBezTo>
                      <a:pt x="618603" y="1197587"/>
                      <a:pt x="639526" y="1189610"/>
                      <a:pt x="655479" y="1173656"/>
                    </a:cubicBezTo>
                    <a:cubicBezTo>
                      <a:pt x="687408" y="1141738"/>
                      <a:pt x="687408" y="1089987"/>
                      <a:pt x="655490" y="1058080"/>
                    </a:cubicBezTo>
                    <a:lnTo>
                      <a:pt x="197316" y="599873"/>
                    </a:lnTo>
                    <a:lnTo>
                      <a:pt x="657724" y="139520"/>
                    </a:lnTo>
                    <a:cubicBezTo>
                      <a:pt x="689642" y="107602"/>
                      <a:pt x="689642" y="55851"/>
                      <a:pt x="657724" y="23944"/>
                    </a:cubicBez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550ADE04-916D-349E-C255-89A8F5353889}"/>
                  </a:ext>
                </a:extLst>
              </p:cNvPr>
              <p:cNvSpPr/>
              <p:nvPr/>
            </p:nvSpPr>
            <p:spPr>
              <a:xfrm>
                <a:off x="11325101" y="1091674"/>
                <a:ext cx="681672" cy="1197586"/>
              </a:xfrm>
              <a:custGeom>
                <a:avLst/>
                <a:gdLst>
                  <a:gd name="connsiteX0" fmla="*/ 657709 w 681672"/>
                  <a:gd name="connsiteY0" fmla="*/ 539939 h 1197586"/>
                  <a:gd name="connsiteX1" fmla="*/ 141671 w 681672"/>
                  <a:gd name="connsiteY1" fmla="*/ 23933 h 1197586"/>
                  <a:gd name="connsiteX2" fmla="*/ 26095 w 681672"/>
                  <a:gd name="connsiteY2" fmla="*/ 23944 h 1197586"/>
                  <a:gd name="connsiteX3" fmla="*/ 26106 w 681672"/>
                  <a:gd name="connsiteY3" fmla="*/ 139531 h 1197586"/>
                  <a:gd name="connsiteX4" fmla="*/ 484345 w 681672"/>
                  <a:gd name="connsiteY4" fmla="*/ 597738 h 1197586"/>
                  <a:gd name="connsiteX5" fmla="*/ 23948 w 681672"/>
                  <a:gd name="connsiteY5" fmla="*/ 1058069 h 1197586"/>
                  <a:gd name="connsiteX6" fmla="*/ 23937 w 681672"/>
                  <a:gd name="connsiteY6" fmla="*/ 1173645 h 1197586"/>
                  <a:gd name="connsiteX7" fmla="*/ 81736 w 681672"/>
                  <a:gd name="connsiteY7" fmla="*/ 1197586 h 1197586"/>
                  <a:gd name="connsiteX8" fmla="*/ 139524 w 681672"/>
                  <a:gd name="connsiteY8" fmla="*/ 1173656 h 1197586"/>
                  <a:gd name="connsiteX9" fmla="*/ 657731 w 681672"/>
                  <a:gd name="connsiteY9" fmla="*/ 655526 h 1197586"/>
                  <a:gd name="connsiteX10" fmla="*/ 681672 w 681672"/>
                  <a:gd name="connsiteY10" fmla="*/ 597727 h 1197586"/>
                  <a:gd name="connsiteX11" fmla="*/ 657709 w 681672"/>
                  <a:gd name="connsiteY11" fmla="*/ 539939 h 119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1672" h="1197586">
                    <a:moveTo>
                      <a:pt x="657709" y="539939"/>
                    </a:moveTo>
                    <a:lnTo>
                      <a:pt x="141671" y="23933"/>
                    </a:lnTo>
                    <a:cubicBezTo>
                      <a:pt x="109764" y="-7974"/>
                      <a:pt x="58013" y="-7985"/>
                      <a:pt x="26095" y="23944"/>
                    </a:cubicBezTo>
                    <a:cubicBezTo>
                      <a:pt x="-5823" y="55862"/>
                      <a:pt x="-5823" y="107613"/>
                      <a:pt x="26106" y="139531"/>
                    </a:cubicBezTo>
                    <a:lnTo>
                      <a:pt x="484345" y="597738"/>
                    </a:lnTo>
                    <a:lnTo>
                      <a:pt x="23948" y="1058069"/>
                    </a:lnTo>
                    <a:cubicBezTo>
                      <a:pt x="-7981" y="1089987"/>
                      <a:pt x="-7981" y="1141738"/>
                      <a:pt x="23937" y="1173645"/>
                    </a:cubicBezTo>
                    <a:cubicBezTo>
                      <a:pt x="39902" y="1189610"/>
                      <a:pt x="60813" y="1197586"/>
                      <a:pt x="81736" y="1197586"/>
                    </a:cubicBezTo>
                    <a:cubicBezTo>
                      <a:pt x="102648" y="1197586"/>
                      <a:pt x="123571" y="1189610"/>
                      <a:pt x="139524" y="1173656"/>
                    </a:cubicBezTo>
                    <a:lnTo>
                      <a:pt x="657731" y="655526"/>
                    </a:lnTo>
                    <a:cubicBezTo>
                      <a:pt x="673063" y="640204"/>
                      <a:pt x="681672" y="619412"/>
                      <a:pt x="681672" y="597727"/>
                    </a:cubicBezTo>
                    <a:cubicBezTo>
                      <a:pt x="681650" y="576063"/>
                      <a:pt x="673042" y="555271"/>
                      <a:pt x="657709" y="539939"/>
                    </a:cubicBez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10CE7651-94FD-8ADB-38AB-A9AC43C88B42}"/>
                  </a:ext>
                </a:extLst>
              </p:cNvPr>
              <p:cNvSpPr/>
              <p:nvPr/>
            </p:nvSpPr>
            <p:spPr>
              <a:xfrm>
                <a:off x="10275243" y="1077664"/>
                <a:ext cx="947996" cy="1211607"/>
              </a:xfrm>
              <a:custGeom>
                <a:avLst/>
                <a:gdLst>
                  <a:gd name="connsiteX0" fmla="*/ 915241 w 947996"/>
                  <a:gd name="connsiteY0" fmla="*/ 16313 h 1211607"/>
                  <a:gd name="connsiteX1" fmla="*/ 800842 w 947996"/>
                  <a:gd name="connsiteY1" fmla="*/ 32767 h 1211607"/>
                  <a:gd name="connsiteX2" fmla="*/ 16306 w 947996"/>
                  <a:gd name="connsiteY2" fmla="*/ 1080907 h 1211607"/>
                  <a:gd name="connsiteX3" fmla="*/ 32761 w 947996"/>
                  <a:gd name="connsiteY3" fmla="*/ 1195306 h 1211607"/>
                  <a:gd name="connsiteX4" fmla="*/ 81668 w 947996"/>
                  <a:gd name="connsiteY4" fmla="*/ 1211608 h 1211607"/>
                  <a:gd name="connsiteX5" fmla="*/ 147160 w 947996"/>
                  <a:gd name="connsiteY5" fmla="*/ 1178851 h 1211607"/>
                  <a:gd name="connsiteX6" fmla="*/ 931685 w 947996"/>
                  <a:gd name="connsiteY6" fmla="*/ 130712 h 1211607"/>
                  <a:gd name="connsiteX7" fmla="*/ 915241 w 947996"/>
                  <a:gd name="connsiteY7" fmla="*/ 16313 h 121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7996" h="1211607">
                    <a:moveTo>
                      <a:pt x="915241" y="16313"/>
                    </a:moveTo>
                    <a:cubicBezTo>
                      <a:pt x="879127" y="-10756"/>
                      <a:pt x="827878" y="-3368"/>
                      <a:pt x="800842" y="32767"/>
                    </a:cubicBezTo>
                    <a:lnTo>
                      <a:pt x="16306" y="1080907"/>
                    </a:lnTo>
                    <a:cubicBezTo>
                      <a:pt x="-10740" y="1117042"/>
                      <a:pt x="-3385" y="1168270"/>
                      <a:pt x="32761" y="1195306"/>
                    </a:cubicBezTo>
                    <a:cubicBezTo>
                      <a:pt x="47451" y="1206312"/>
                      <a:pt x="64636" y="1211608"/>
                      <a:pt x="81668" y="1211608"/>
                    </a:cubicBezTo>
                    <a:cubicBezTo>
                      <a:pt x="106536" y="1211608"/>
                      <a:pt x="131109" y="1200297"/>
                      <a:pt x="147160" y="1178851"/>
                    </a:cubicBezTo>
                    <a:lnTo>
                      <a:pt x="931685" y="130712"/>
                    </a:lnTo>
                    <a:cubicBezTo>
                      <a:pt x="958742" y="94577"/>
                      <a:pt x="951376" y="43360"/>
                      <a:pt x="915241" y="16313"/>
                    </a:cubicBezTo>
                    <a:close/>
                  </a:path>
                </a:pathLst>
              </a:custGeom>
              <a:grpFill/>
              <a:ln w="1088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272098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64" presetClass="path" presetSubtype="0" accel="50000" decel="50000" fill="hold" grpId="1" nodeType="withEffect">
                                  <p:stCondLst>
                                    <p:cond delay="0"/>
                                  </p:stCondLst>
                                  <p:childTnLst>
                                    <p:animMotion origin="layout" path="M 0 0.0243 L 0 2.96296E-6 " pathEditMode="relative" rAng="0" ptsTypes="AA">
                                      <p:cBhvr>
                                        <p:cTn id="9" dur="500" fill="hold"/>
                                        <p:tgtEl>
                                          <p:spTgt spid="23"/>
                                        </p:tgtEl>
                                        <p:attrNameLst>
                                          <p:attrName>ppt_x</p:attrName>
                                          <p:attrName>ppt_y</p:attrName>
                                        </p:attrNameLst>
                                      </p:cBhvr>
                                      <p:rCtr x="0" y="-1227"/>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64" presetClass="path" presetSubtype="0" accel="50000" decel="50000" fill="hold" grpId="1" nodeType="withEffect">
                                  <p:stCondLst>
                                    <p:cond delay="0"/>
                                  </p:stCondLst>
                                  <p:childTnLst>
                                    <p:animMotion origin="layout" path="M 0 0.02431 L 0 -3.7037E-6 " pathEditMode="relative" rAng="0" ptsTypes="AA">
                                      <p:cBhvr>
                                        <p:cTn id="14" dur="500" fill="hold"/>
                                        <p:tgtEl>
                                          <p:spTgt spid="5"/>
                                        </p:tgtEl>
                                        <p:attrNameLst>
                                          <p:attrName>ppt_x</p:attrName>
                                          <p:attrName>ppt_y</p:attrName>
                                        </p:attrNameLst>
                                      </p:cBhvr>
                                      <p:rCtr x="0" y="-1227"/>
                                    </p:animMotion>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64" presetClass="path" presetSubtype="0" accel="50000" decel="50000" fill="hold" nodeType="withEffect">
                                  <p:stCondLst>
                                    <p:cond delay="0"/>
                                  </p:stCondLst>
                                  <p:childTnLst>
                                    <p:animMotion origin="layout" path="M 1.66667E-6 0.0243 L 1.66667E-6 2.22222E-6 " pathEditMode="relative" rAng="0" ptsTypes="AA">
                                      <p:cBhvr>
                                        <p:cTn id="19" dur="500" fill="hold"/>
                                        <p:tgtEl>
                                          <p:spTgt spid="2"/>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511DC-D384-1D3A-E2CC-03B58973A22B}"/>
            </a:ext>
          </a:extLst>
        </p:cNvPr>
        <p:cNvGrpSpPr/>
        <p:nvPr/>
      </p:nvGrpSpPr>
      <p:grpSpPr>
        <a:xfrm>
          <a:off x="0" y="0"/>
          <a:ext cx="0" cy="0"/>
          <a:chOff x="0" y="0"/>
          <a:chExt cx="0" cy="0"/>
        </a:xfrm>
      </p:grpSpPr>
      <p:sp>
        <p:nvSpPr>
          <p:cNvPr id="64" name="Title 1">
            <a:extLst>
              <a:ext uri="{FF2B5EF4-FFF2-40B4-BE49-F238E27FC236}">
                <a16:creationId xmlns:a16="http://schemas.microsoft.com/office/drawing/2014/main" id="{0C4C050F-A091-6863-8C6D-F064D97941CB}"/>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sp>
        <p:nvSpPr>
          <p:cNvPr id="4" name="Rectangle: Rounded Corners 3">
            <a:extLst>
              <a:ext uri="{FF2B5EF4-FFF2-40B4-BE49-F238E27FC236}">
                <a16:creationId xmlns:a16="http://schemas.microsoft.com/office/drawing/2014/main" id="{630ACE56-DE74-93DE-3D0E-6CFF397AB71A}"/>
              </a:ext>
            </a:extLst>
          </p:cNvPr>
          <p:cNvSpPr>
            <a:spLocks/>
          </p:cNvSpPr>
          <p:nvPr/>
        </p:nvSpPr>
        <p:spPr>
          <a:xfrm>
            <a:off x="12551589"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F0E6DAA2-90EC-0C8C-9A8A-B1E448C7733A}"/>
              </a:ext>
            </a:extLst>
          </p:cNvPr>
          <p:cNvSpPr>
            <a:spLocks/>
          </p:cNvSpPr>
          <p:nvPr/>
        </p:nvSpPr>
        <p:spPr>
          <a:xfrm>
            <a:off x="12551589"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77B3B3CF-15AB-2307-0CDD-8014AACF413F}"/>
              </a:ext>
            </a:extLst>
          </p:cNvPr>
          <p:cNvSpPr>
            <a:spLocks/>
          </p:cNvSpPr>
          <p:nvPr/>
        </p:nvSpPr>
        <p:spPr>
          <a:xfrm>
            <a:off x="12583633"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90AA941-9DA8-9CB7-4B88-81FAD14BB460}"/>
              </a:ext>
            </a:extLst>
          </p:cNvPr>
          <p:cNvGrpSpPr/>
          <p:nvPr/>
        </p:nvGrpSpPr>
        <p:grpSpPr>
          <a:xfrm>
            <a:off x="7975060" y="-659090"/>
            <a:ext cx="1828800" cy="368306"/>
            <a:chOff x="7975060" y="-659090"/>
            <a:chExt cx="1828800" cy="368306"/>
          </a:xfrm>
        </p:grpSpPr>
        <p:sp>
          <p:nvSpPr>
            <p:cNvPr id="8" name="Rectangle: Rounded Corners 7">
              <a:extLst>
                <a:ext uri="{FF2B5EF4-FFF2-40B4-BE49-F238E27FC236}">
                  <a16:creationId xmlns:a16="http://schemas.microsoft.com/office/drawing/2014/main" id="{43357F04-FFC9-FFAB-1D02-B7E08AA3051B}"/>
                </a:ext>
              </a:extLst>
            </p:cNvPr>
            <p:cNvSpPr>
              <a:spLocks/>
            </p:cNvSpPr>
            <p:nvPr/>
          </p:nvSpPr>
          <p:spPr bwMode="auto">
            <a:xfrm>
              <a:off x="7975060" y="-659090"/>
              <a:ext cx="182880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9" name="Picture 2">
              <a:extLst>
                <a:ext uri="{FF2B5EF4-FFF2-40B4-BE49-F238E27FC236}">
                  <a16:creationId xmlns:a16="http://schemas.microsoft.com/office/drawing/2014/main" id="{D05EBC9C-C1CD-B4BE-29D8-DF42187B2BB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356" y="-618897"/>
              <a:ext cx="287920" cy="2879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E040006-4873-4022-7548-D2F78DFF0ACD}"/>
                </a:ext>
              </a:extLst>
            </p:cNvPr>
            <p:cNvSpPr>
              <a:spLocks/>
            </p:cNvSpPr>
            <p:nvPr/>
          </p:nvSpPr>
          <p:spPr>
            <a:xfrm>
              <a:off x="8415944" y="-559575"/>
              <a:ext cx="1349728"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365 Copilot</a:t>
              </a:r>
            </a:p>
          </p:txBody>
        </p:sp>
      </p:grpSp>
      <p:grpSp>
        <p:nvGrpSpPr>
          <p:cNvPr id="11" name="Group 10">
            <a:extLst>
              <a:ext uri="{FF2B5EF4-FFF2-40B4-BE49-F238E27FC236}">
                <a16:creationId xmlns:a16="http://schemas.microsoft.com/office/drawing/2014/main" id="{C7566EBB-0166-6BC7-C1EA-6A52118D6269}"/>
              </a:ext>
            </a:extLst>
          </p:cNvPr>
          <p:cNvGrpSpPr/>
          <p:nvPr/>
        </p:nvGrpSpPr>
        <p:grpSpPr>
          <a:xfrm>
            <a:off x="6272581" y="-668028"/>
            <a:ext cx="1593410" cy="368306"/>
            <a:chOff x="6272581" y="-668028"/>
            <a:chExt cx="1593410" cy="368306"/>
          </a:xfrm>
        </p:grpSpPr>
        <p:sp>
          <p:nvSpPr>
            <p:cNvPr id="12" name="Rectangle: Rounded Corners 11">
              <a:extLst>
                <a:ext uri="{FF2B5EF4-FFF2-40B4-BE49-F238E27FC236}">
                  <a16:creationId xmlns:a16="http://schemas.microsoft.com/office/drawing/2014/main" id="{1851AAA6-3EAA-62ED-639E-86E985DD07B0}"/>
                </a:ext>
              </a:extLst>
            </p:cNvPr>
            <p:cNvSpPr>
              <a:spLocks/>
            </p:cNvSpPr>
            <p:nvPr/>
          </p:nvSpPr>
          <p:spPr bwMode="auto">
            <a:xfrm>
              <a:off x="6272581" y="-668028"/>
              <a:ext cx="159341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13" name="Picture 2" descr="Microsoft Teams Logo Icon (2024) - Free Download PNG, SVG, AI">
              <a:extLst>
                <a:ext uri="{FF2B5EF4-FFF2-40B4-BE49-F238E27FC236}">
                  <a16:creationId xmlns:a16="http://schemas.microsoft.com/office/drawing/2014/main" id="{F9C6A9CF-F968-A455-8B8C-0B3C1DAA86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381651" y="-602968"/>
              <a:ext cx="255664" cy="23818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FCB7B6E-F3A0-9A61-344A-EA9C971D9379}"/>
                </a:ext>
              </a:extLst>
            </p:cNvPr>
            <p:cNvSpPr>
              <a:spLocks/>
            </p:cNvSpPr>
            <p:nvPr/>
          </p:nvSpPr>
          <p:spPr>
            <a:xfrm>
              <a:off x="6722984" y="-568514"/>
              <a:ext cx="1033937"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Teams</a:t>
              </a:r>
            </a:p>
          </p:txBody>
        </p:sp>
      </p:grpSp>
      <p:sp>
        <p:nvSpPr>
          <p:cNvPr id="15" name="Rectangle: Rounded Corners 14">
            <a:extLst>
              <a:ext uri="{FF2B5EF4-FFF2-40B4-BE49-F238E27FC236}">
                <a16:creationId xmlns:a16="http://schemas.microsoft.com/office/drawing/2014/main" id="{A3913705-8667-5B3E-0B79-76875E07E641}"/>
              </a:ext>
            </a:extLst>
          </p:cNvPr>
          <p:cNvSpPr/>
          <p:nvPr/>
        </p:nvSpPr>
        <p:spPr>
          <a:xfrm>
            <a:off x="-2423497"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 name="Rectangle: Rounded Corners 15">
            <a:extLst>
              <a:ext uri="{FF2B5EF4-FFF2-40B4-BE49-F238E27FC236}">
                <a16:creationId xmlns:a16="http://schemas.microsoft.com/office/drawing/2014/main" id="{CEEEF166-EF8C-BEDB-FC0C-6F645A969C49}"/>
              </a:ext>
            </a:extLst>
          </p:cNvPr>
          <p:cNvSpPr/>
          <p:nvPr/>
        </p:nvSpPr>
        <p:spPr bwMode="auto">
          <a:xfrm>
            <a:off x="3368847" y="7256417"/>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grpSp>
        <p:nvGrpSpPr>
          <p:cNvPr id="17" name="Group 16">
            <a:extLst>
              <a:ext uri="{FF2B5EF4-FFF2-40B4-BE49-F238E27FC236}">
                <a16:creationId xmlns:a16="http://schemas.microsoft.com/office/drawing/2014/main" id="{A867E61C-C188-F554-A187-5E5EE959856E}"/>
              </a:ext>
            </a:extLst>
          </p:cNvPr>
          <p:cNvGrpSpPr/>
          <p:nvPr/>
        </p:nvGrpSpPr>
        <p:grpSpPr>
          <a:xfrm>
            <a:off x="6394310" y="1288275"/>
            <a:ext cx="3273739" cy="1416439"/>
            <a:chOff x="6394310" y="1288275"/>
            <a:chExt cx="3273739" cy="1416439"/>
          </a:xfrm>
        </p:grpSpPr>
        <p:sp>
          <p:nvSpPr>
            <p:cNvPr id="18" name="Freeform: Shape 17">
              <a:extLst>
                <a:ext uri="{FF2B5EF4-FFF2-40B4-BE49-F238E27FC236}">
                  <a16:creationId xmlns:a16="http://schemas.microsoft.com/office/drawing/2014/main" id="{A078AFF4-858A-9236-2498-493C77A31627}"/>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F1C3D39E-8F76-2EA6-8DB1-014BC4FBE68E}"/>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20" name="Group 19">
            <a:extLst>
              <a:ext uri="{FF2B5EF4-FFF2-40B4-BE49-F238E27FC236}">
                <a16:creationId xmlns:a16="http://schemas.microsoft.com/office/drawing/2014/main" id="{046ED994-752B-C800-9B0F-910FC6D0CFD6}"/>
              </a:ext>
            </a:extLst>
          </p:cNvPr>
          <p:cNvGrpSpPr/>
          <p:nvPr/>
        </p:nvGrpSpPr>
        <p:grpSpPr>
          <a:xfrm>
            <a:off x="6394310" y="4121814"/>
            <a:ext cx="3273739" cy="1417099"/>
            <a:chOff x="6394310" y="4121814"/>
            <a:chExt cx="3273739" cy="1417099"/>
          </a:xfrm>
        </p:grpSpPr>
        <p:grpSp>
          <p:nvGrpSpPr>
            <p:cNvPr id="21" name="Group 20">
              <a:extLst>
                <a:ext uri="{FF2B5EF4-FFF2-40B4-BE49-F238E27FC236}">
                  <a16:creationId xmlns:a16="http://schemas.microsoft.com/office/drawing/2014/main" id="{605C17AF-CEA3-4DB1-DF78-845C0B3038DD}"/>
                </a:ext>
              </a:extLst>
            </p:cNvPr>
            <p:cNvGrpSpPr/>
            <p:nvPr/>
          </p:nvGrpSpPr>
          <p:grpSpPr>
            <a:xfrm>
              <a:off x="6394310" y="4122474"/>
              <a:ext cx="3273739" cy="1416439"/>
              <a:chOff x="6394310" y="4122474"/>
              <a:chExt cx="3273739" cy="1416439"/>
            </a:xfrm>
          </p:grpSpPr>
          <p:sp>
            <p:nvSpPr>
              <p:cNvPr id="23" name="Freeform: Shape 22">
                <a:extLst>
                  <a:ext uri="{FF2B5EF4-FFF2-40B4-BE49-F238E27FC236}">
                    <a16:creationId xmlns:a16="http://schemas.microsoft.com/office/drawing/2014/main" id="{3FFEA02F-49CE-28F1-4731-D0393F7DCBBF}"/>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30411E62-0584-D51A-DB93-F55E098FF294}"/>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22" name="Straight Connector 21">
              <a:extLst>
                <a:ext uri="{FF2B5EF4-FFF2-40B4-BE49-F238E27FC236}">
                  <a16:creationId xmlns:a16="http://schemas.microsoft.com/office/drawing/2014/main" id="{836EFA16-23E5-024D-2125-695DCCFE15B2}"/>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D1AD491-CAE1-17FC-4750-362665C375CE}"/>
              </a:ext>
            </a:extLst>
          </p:cNvPr>
          <p:cNvGrpSpPr/>
          <p:nvPr/>
        </p:nvGrpSpPr>
        <p:grpSpPr>
          <a:xfrm>
            <a:off x="6394310" y="2704714"/>
            <a:ext cx="3273739" cy="1417100"/>
            <a:chOff x="6394310" y="2704714"/>
            <a:chExt cx="3273739" cy="1417100"/>
          </a:xfrm>
        </p:grpSpPr>
        <p:grpSp>
          <p:nvGrpSpPr>
            <p:cNvPr id="26" name="Group 25">
              <a:extLst>
                <a:ext uri="{FF2B5EF4-FFF2-40B4-BE49-F238E27FC236}">
                  <a16:creationId xmlns:a16="http://schemas.microsoft.com/office/drawing/2014/main" id="{DAF62211-1C83-A3F6-A446-5BDB4F169279}"/>
                </a:ext>
              </a:extLst>
            </p:cNvPr>
            <p:cNvGrpSpPr/>
            <p:nvPr/>
          </p:nvGrpSpPr>
          <p:grpSpPr>
            <a:xfrm>
              <a:off x="6394310" y="2705375"/>
              <a:ext cx="3273739" cy="1416439"/>
              <a:chOff x="6394310" y="2705375"/>
              <a:chExt cx="3273739" cy="1416439"/>
            </a:xfrm>
          </p:grpSpPr>
          <p:sp>
            <p:nvSpPr>
              <p:cNvPr id="28" name="Freeform: Shape 27">
                <a:extLst>
                  <a:ext uri="{FF2B5EF4-FFF2-40B4-BE49-F238E27FC236}">
                    <a16:creationId xmlns:a16="http://schemas.microsoft.com/office/drawing/2014/main" id="{5AA9A9FE-9C9F-A271-9BF8-CBDC2EB7D8E8}"/>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64B05D6D-6C9D-FCD4-ADC8-3448931828DB}"/>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27" name="Straight Connector 26">
              <a:extLst>
                <a:ext uri="{FF2B5EF4-FFF2-40B4-BE49-F238E27FC236}">
                  <a16:creationId xmlns:a16="http://schemas.microsoft.com/office/drawing/2014/main" id="{C839E864-4DB1-D2D6-864B-CB7BB126253E}"/>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809595D-E5E1-D664-BDE3-57B04C6B11FF}"/>
              </a:ext>
            </a:extLst>
          </p:cNvPr>
          <p:cNvGrpSpPr/>
          <p:nvPr/>
        </p:nvGrpSpPr>
        <p:grpSpPr>
          <a:xfrm>
            <a:off x="3120570" y="5538913"/>
            <a:ext cx="6547478" cy="968420"/>
            <a:chOff x="3120570" y="5538914"/>
            <a:chExt cx="6547478" cy="968420"/>
          </a:xfrm>
        </p:grpSpPr>
        <p:grpSp>
          <p:nvGrpSpPr>
            <p:cNvPr id="31" name="Group 30">
              <a:extLst>
                <a:ext uri="{FF2B5EF4-FFF2-40B4-BE49-F238E27FC236}">
                  <a16:creationId xmlns:a16="http://schemas.microsoft.com/office/drawing/2014/main" id="{DCCF0E5A-049F-26E0-23FD-2A4C4B91AF9C}"/>
                </a:ext>
              </a:extLst>
            </p:cNvPr>
            <p:cNvGrpSpPr/>
            <p:nvPr/>
          </p:nvGrpSpPr>
          <p:grpSpPr>
            <a:xfrm>
              <a:off x="3120570" y="5538914"/>
              <a:ext cx="6547478" cy="968420"/>
              <a:chOff x="3120570" y="5538914"/>
              <a:chExt cx="6547478" cy="968420"/>
            </a:xfrm>
          </p:grpSpPr>
          <p:sp>
            <p:nvSpPr>
              <p:cNvPr id="33" name="Freeform: Shape 32">
                <a:extLst>
                  <a:ext uri="{FF2B5EF4-FFF2-40B4-BE49-F238E27FC236}">
                    <a16:creationId xmlns:a16="http://schemas.microsoft.com/office/drawing/2014/main" id="{5E53ADF6-AC0E-F1C4-D209-EE5A21662543}"/>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4" name="Rectangle 33">
                <a:extLst>
                  <a:ext uri="{FF2B5EF4-FFF2-40B4-BE49-F238E27FC236}">
                    <a16:creationId xmlns:a16="http://schemas.microsoft.com/office/drawing/2014/main" id="{CD3F50DC-0E56-AE5B-8CD0-509C296FD230}"/>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32" name="Straight Connector 31">
              <a:extLst>
                <a:ext uri="{FF2B5EF4-FFF2-40B4-BE49-F238E27FC236}">
                  <a16:creationId xmlns:a16="http://schemas.microsoft.com/office/drawing/2014/main" id="{30F36906-DC1A-D471-7CD9-675B1716275B}"/>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6341381-C555-6DD5-91CB-51082BAFA71A}"/>
              </a:ext>
            </a:extLst>
          </p:cNvPr>
          <p:cNvGrpSpPr/>
          <p:nvPr/>
        </p:nvGrpSpPr>
        <p:grpSpPr>
          <a:xfrm>
            <a:off x="3120569" y="1288275"/>
            <a:ext cx="3273740" cy="4250638"/>
            <a:chOff x="3120569" y="1288275"/>
            <a:chExt cx="3273740" cy="4250638"/>
          </a:xfrm>
        </p:grpSpPr>
        <p:grpSp>
          <p:nvGrpSpPr>
            <p:cNvPr id="36" name="Group 35">
              <a:extLst>
                <a:ext uri="{FF2B5EF4-FFF2-40B4-BE49-F238E27FC236}">
                  <a16:creationId xmlns:a16="http://schemas.microsoft.com/office/drawing/2014/main" id="{5746E1DC-6F92-7DFC-4768-CD9AF9ECCDF8}"/>
                </a:ext>
              </a:extLst>
            </p:cNvPr>
            <p:cNvGrpSpPr/>
            <p:nvPr/>
          </p:nvGrpSpPr>
          <p:grpSpPr>
            <a:xfrm>
              <a:off x="3120569" y="1288275"/>
              <a:ext cx="3273739" cy="4250638"/>
              <a:chOff x="3120569" y="1288275"/>
              <a:chExt cx="3273739" cy="4250638"/>
            </a:xfrm>
          </p:grpSpPr>
          <p:sp>
            <p:nvSpPr>
              <p:cNvPr id="38" name="Freeform: Shape 37">
                <a:extLst>
                  <a:ext uri="{FF2B5EF4-FFF2-40B4-BE49-F238E27FC236}">
                    <a16:creationId xmlns:a16="http://schemas.microsoft.com/office/drawing/2014/main" id="{E0E7FA53-151A-0549-484E-729B15BBF99C}"/>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445E781B-2291-05BB-0F68-B1F79E07C958}"/>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37" name="Straight Connector 36">
              <a:extLst>
                <a:ext uri="{FF2B5EF4-FFF2-40B4-BE49-F238E27FC236}">
                  <a16:creationId xmlns:a16="http://schemas.microsoft.com/office/drawing/2014/main" id="{E9882183-F0FC-3C56-9A03-BE1A7C94C00D}"/>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0658C2B-CBFF-D03C-4999-AB4FCD4081E8}"/>
              </a:ext>
            </a:extLst>
          </p:cNvPr>
          <p:cNvGrpSpPr/>
          <p:nvPr/>
        </p:nvGrpSpPr>
        <p:grpSpPr>
          <a:xfrm>
            <a:off x="3120570" y="319856"/>
            <a:ext cx="6547478" cy="968419"/>
            <a:chOff x="3120570" y="319856"/>
            <a:chExt cx="6547478" cy="968419"/>
          </a:xfrm>
        </p:grpSpPr>
        <p:grpSp>
          <p:nvGrpSpPr>
            <p:cNvPr id="41" name="Group 40">
              <a:extLst>
                <a:ext uri="{FF2B5EF4-FFF2-40B4-BE49-F238E27FC236}">
                  <a16:creationId xmlns:a16="http://schemas.microsoft.com/office/drawing/2014/main" id="{8C348669-FA39-17BD-706A-B5EFC08A266D}"/>
                </a:ext>
              </a:extLst>
            </p:cNvPr>
            <p:cNvGrpSpPr/>
            <p:nvPr/>
          </p:nvGrpSpPr>
          <p:grpSpPr>
            <a:xfrm>
              <a:off x="3120570" y="319856"/>
              <a:ext cx="6547478" cy="968419"/>
              <a:chOff x="3120570" y="319856"/>
              <a:chExt cx="6547478" cy="968419"/>
            </a:xfrm>
          </p:grpSpPr>
          <p:sp>
            <p:nvSpPr>
              <p:cNvPr id="43" name="Freeform: Shape 42">
                <a:extLst>
                  <a:ext uri="{FF2B5EF4-FFF2-40B4-BE49-F238E27FC236}">
                    <a16:creationId xmlns:a16="http://schemas.microsoft.com/office/drawing/2014/main" id="{632413AD-A4AE-B4A0-A0EB-489C49ADBAA6}"/>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4" name="Rectangle 43">
                <a:extLst>
                  <a:ext uri="{FF2B5EF4-FFF2-40B4-BE49-F238E27FC236}">
                    <a16:creationId xmlns:a16="http://schemas.microsoft.com/office/drawing/2014/main" id="{6A693428-97EF-9AE4-1783-B6607DA13CB2}"/>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42" name="Straight Connector 41">
              <a:extLst>
                <a:ext uri="{FF2B5EF4-FFF2-40B4-BE49-F238E27FC236}">
                  <a16:creationId xmlns:a16="http://schemas.microsoft.com/office/drawing/2014/main" id="{507A422C-C354-CF5F-384D-0BC665DB0EA7}"/>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Rectangle: Rounded Corners 44">
            <a:extLst>
              <a:ext uri="{FF2B5EF4-FFF2-40B4-BE49-F238E27FC236}">
                <a16:creationId xmlns:a16="http://schemas.microsoft.com/office/drawing/2014/main" id="{56865372-02BB-0880-A650-D194F6F484C9}"/>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46" name="Straight Arrow Connector 45">
            <a:extLst>
              <a:ext uri="{FF2B5EF4-FFF2-40B4-BE49-F238E27FC236}">
                <a16:creationId xmlns:a16="http://schemas.microsoft.com/office/drawing/2014/main" id="{FBB55081-9098-60E3-FB78-BCB7936C2FED}"/>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05D9FDA-1C4E-CCA2-CB67-F9C554554008}"/>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2984704-6476-7001-ECB9-891B85CE0E5F}"/>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8B0CBF6-6A77-0160-F490-6FB5F322D6C2}"/>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2B2EC4B-EA70-3B71-62C9-5DF902254472}"/>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686E2B5-A3A3-E49C-8718-A1EE8B26ABBB}"/>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2460DC4B-9C82-4E5D-BAD5-364A32BDAEB9}"/>
              </a:ext>
            </a:extLst>
          </p:cNvPr>
          <p:cNvGrpSpPr/>
          <p:nvPr/>
        </p:nvGrpSpPr>
        <p:grpSpPr>
          <a:xfrm>
            <a:off x="10038180" y="1436260"/>
            <a:ext cx="1804479" cy="4109440"/>
            <a:chOff x="10038180" y="1436260"/>
            <a:chExt cx="1804479" cy="4109440"/>
          </a:xfrm>
        </p:grpSpPr>
        <p:sp>
          <p:nvSpPr>
            <p:cNvPr id="53" name="Rectangle: Rounded Corners 52">
              <a:extLst>
                <a:ext uri="{FF2B5EF4-FFF2-40B4-BE49-F238E27FC236}">
                  <a16:creationId xmlns:a16="http://schemas.microsoft.com/office/drawing/2014/main" id="{DDE54F11-557B-5991-BFFE-C485B3F544D2}"/>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4" name="Group 53">
              <a:extLst>
                <a:ext uri="{FF2B5EF4-FFF2-40B4-BE49-F238E27FC236}">
                  <a16:creationId xmlns:a16="http://schemas.microsoft.com/office/drawing/2014/main" id="{316EEC7E-DFA5-F7F9-ACD2-6AB8EBA3E1C0}"/>
                </a:ext>
              </a:extLst>
            </p:cNvPr>
            <p:cNvGrpSpPr/>
            <p:nvPr/>
          </p:nvGrpSpPr>
          <p:grpSpPr>
            <a:xfrm>
              <a:off x="10395074" y="2088940"/>
              <a:ext cx="1094325" cy="3217834"/>
              <a:chOff x="10395074" y="2088940"/>
              <a:chExt cx="1094325" cy="3217834"/>
            </a:xfrm>
          </p:grpSpPr>
          <p:sp>
            <p:nvSpPr>
              <p:cNvPr id="56" name="Rectangle: Rounded Corners 55">
                <a:extLst>
                  <a:ext uri="{FF2B5EF4-FFF2-40B4-BE49-F238E27FC236}">
                    <a16:creationId xmlns:a16="http://schemas.microsoft.com/office/drawing/2014/main" id="{C469A361-CBB4-79CC-D2FB-4C80033DF58D}"/>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F56FCB17-D7C5-BC80-30C6-3D5C08707B86}"/>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8" name="Rectangle: Rounded Corners 57">
                <a:extLst>
                  <a:ext uri="{FF2B5EF4-FFF2-40B4-BE49-F238E27FC236}">
                    <a16:creationId xmlns:a16="http://schemas.microsoft.com/office/drawing/2014/main" id="{708C3C01-999D-05C1-BF3C-E10EFF10FBB7}"/>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9" name="Rectangle: Rounded Corners 58">
                <a:extLst>
                  <a:ext uri="{FF2B5EF4-FFF2-40B4-BE49-F238E27FC236}">
                    <a16:creationId xmlns:a16="http://schemas.microsoft.com/office/drawing/2014/main" id="{38C39555-1BEA-D57D-D498-1A53CADC3A8C}"/>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0" name="Rectangle: Rounded Corners 59">
                <a:extLst>
                  <a:ext uri="{FF2B5EF4-FFF2-40B4-BE49-F238E27FC236}">
                    <a16:creationId xmlns:a16="http://schemas.microsoft.com/office/drawing/2014/main" id="{D37404BC-C0C3-205B-D5E0-BA3835F13661}"/>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1" name="Rectangle: Rounded Corners 60">
                <a:extLst>
                  <a:ext uri="{FF2B5EF4-FFF2-40B4-BE49-F238E27FC236}">
                    <a16:creationId xmlns:a16="http://schemas.microsoft.com/office/drawing/2014/main" id="{EEE8765A-5B42-6CA0-F3C1-24BF882C6920}"/>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2" name="Rectangle: Rounded Corners 61">
                <a:extLst>
                  <a:ext uri="{FF2B5EF4-FFF2-40B4-BE49-F238E27FC236}">
                    <a16:creationId xmlns:a16="http://schemas.microsoft.com/office/drawing/2014/main" id="{5708FA30-29F9-3700-5B3E-77B345E6C4D3}"/>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3" name="Rectangle: Rounded Corners 62">
                <a:extLst>
                  <a:ext uri="{FF2B5EF4-FFF2-40B4-BE49-F238E27FC236}">
                    <a16:creationId xmlns:a16="http://schemas.microsoft.com/office/drawing/2014/main" id="{902B1C0F-2B01-4EAA-6394-3FBC641D9827}"/>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5" name="Rectangle: Rounded Corners 64">
                <a:extLst>
                  <a:ext uri="{FF2B5EF4-FFF2-40B4-BE49-F238E27FC236}">
                    <a16:creationId xmlns:a16="http://schemas.microsoft.com/office/drawing/2014/main" id="{3F8D8AAF-9067-5351-0E20-3C80893A4ABE}"/>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8" name="Rectangle: Rounded Corners 67">
                <a:extLst>
                  <a:ext uri="{FF2B5EF4-FFF2-40B4-BE49-F238E27FC236}">
                    <a16:creationId xmlns:a16="http://schemas.microsoft.com/office/drawing/2014/main" id="{FD09097E-D663-AC20-48DB-CD26C17758C7}"/>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Rounded Corners 68">
                <a:extLst>
                  <a:ext uri="{FF2B5EF4-FFF2-40B4-BE49-F238E27FC236}">
                    <a16:creationId xmlns:a16="http://schemas.microsoft.com/office/drawing/2014/main" id="{386C8AA0-E2CB-23C5-E441-9334FA7567F4}"/>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73" name="Rectangle: Rounded Corners 72">
                <a:extLst>
                  <a:ext uri="{FF2B5EF4-FFF2-40B4-BE49-F238E27FC236}">
                    <a16:creationId xmlns:a16="http://schemas.microsoft.com/office/drawing/2014/main" id="{7D421CFF-03BC-BF8B-80C5-5D2D03D357E7}"/>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4" name="Rectangle: Rounded Corners 73">
                <a:extLst>
                  <a:ext uri="{FF2B5EF4-FFF2-40B4-BE49-F238E27FC236}">
                    <a16:creationId xmlns:a16="http://schemas.microsoft.com/office/drawing/2014/main" id="{127F0F6B-AF6D-3308-8C67-14B0562F4C39}"/>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8" name="Rectangle: Rounded Corners 77">
                <a:extLst>
                  <a:ext uri="{FF2B5EF4-FFF2-40B4-BE49-F238E27FC236}">
                    <a16:creationId xmlns:a16="http://schemas.microsoft.com/office/drawing/2014/main" id="{42DB9A9A-B6DF-EFBF-CB1C-E7419D523B48}"/>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9" name="Rectangle: Rounded Corners 78">
                <a:extLst>
                  <a:ext uri="{FF2B5EF4-FFF2-40B4-BE49-F238E27FC236}">
                    <a16:creationId xmlns:a16="http://schemas.microsoft.com/office/drawing/2014/main" id="{E17D2028-EC88-7872-4884-B298EAC55AD7}"/>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437FFE60-B102-813C-74F7-95AB9F2C2B28}"/>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4" name="Rectangle: Rounded Corners 83">
                <a:extLst>
                  <a:ext uri="{FF2B5EF4-FFF2-40B4-BE49-F238E27FC236}">
                    <a16:creationId xmlns:a16="http://schemas.microsoft.com/office/drawing/2014/main" id="{F3C06048-E785-8187-E451-9B78720E43C1}"/>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8" name="Rectangle: Rounded Corners 87">
                <a:extLst>
                  <a:ext uri="{FF2B5EF4-FFF2-40B4-BE49-F238E27FC236}">
                    <a16:creationId xmlns:a16="http://schemas.microsoft.com/office/drawing/2014/main" id="{EA3AFF6C-C59D-E548-5779-9EE434C6C983}"/>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9" name="Rectangle: Rounded Corners 88">
                <a:extLst>
                  <a:ext uri="{FF2B5EF4-FFF2-40B4-BE49-F238E27FC236}">
                    <a16:creationId xmlns:a16="http://schemas.microsoft.com/office/drawing/2014/main" id="{5B69AD92-96AB-BC21-765B-093380E67ACE}"/>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2" name="Rectangle: Rounded Corners 91">
                <a:extLst>
                  <a:ext uri="{FF2B5EF4-FFF2-40B4-BE49-F238E27FC236}">
                    <a16:creationId xmlns:a16="http://schemas.microsoft.com/office/drawing/2014/main" id="{FCA144B2-5FDD-15E0-292E-CD4423EBB3A4}"/>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0" name="Rectangle: Rounded Corners 99">
                <a:extLst>
                  <a:ext uri="{FF2B5EF4-FFF2-40B4-BE49-F238E27FC236}">
                    <a16:creationId xmlns:a16="http://schemas.microsoft.com/office/drawing/2014/main" id="{2D396453-DFB6-E605-0A19-A7DF2EFC3080}"/>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55" name="TextBox 54">
              <a:extLst>
                <a:ext uri="{FF2B5EF4-FFF2-40B4-BE49-F238E27FC236}">
                  <a16:creationId xmlns:a16="http://schemas.microsoft.com/office/drawing/2014/main" id="{C923DB67-397C-8828-C4CA-17E1CA14DC46}"/>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126" name="Straight Arrow Connector 125">
            <a:extLst>
              <a:ext uri="{FF2B5EF4-FFF2-40B4-BE49-F238E27FC236}">
                <a16:creationId xmlns:a16="http://schemas.microsoft.com/office/drawing/2014/main" id="{042C780C-E8B9-ACDF-AA01-9C4BAE398A06}"/>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83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533AF-6069-46AB-4927-BB52D43532CB}"/>
            </a:ext>
          </a:extLst>
        </p:cNvPr>
        <p:cNvGrpSpPr/>
        <p:nvPr/>
      </p:nvGrpSpPr>
      <p:grpSpPr>
        <a:xfrm>
          <a:off x="0" y="0"/>
          <a:ext cx="0" cy="0"/>
          <a:chOff x="0" y="0"/>
          <a:chExt cx="0" cy="0"/>
        </a:xfrm>
      </p:grpSpPr>
      <p:sp>
        <p:nvSpPr>
          <p:cNvPr id="50" name="Rectangle: Rounded Corners 34">
            <a:extLst>
              <a:ext uri="{FF2B5EF4-FFF2-40B4-BE49-F238E27FC236}">
                <a16:creationId xmlns:a16="http://schemas.microsoft.com/office/drawing/2014/main" id="{AA83D10F-50FC-1FEC-F03D-1A44D3958AB5}"/>
              </a:ext>
            </a:extLst>
          </p:cNvPr>
          <p:cNvSpPr/>
          <p:nvPr/>
        </p:nvSpPr>
        <p:spPr bwMode="auto">
          <a:xfrm>
            <a:off x="1126870" y="3318056"/>
            <a:ext cx="9938259" cy="1754533"/>
          </a:xfrm>
          <a:prstGeom prst="roundRect">
            <a:avLst>
              <a:gd name="adj" fmla="val 5302"/>
            </a:avLst>
          </a:prstGeom>
          <a:solidFill>
            <a:srgbClr val="FFFFFF"/>
          </a:solidFill>
          <a:ln w="9525" cap="flat" cmpd="sng" algn="ctr">
            <a:solidFill>
              <a:srgbClr val="8C8279"/>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sp>
        <p:nvSpPr>
          <p:cNvPr id="51" name="TextBox 50">
            <a:extLst>
              <a:ext uri="{FF2B5EF4-FFF2-40B4-BE49-F238E27FC236}">
                <a16:creationId xmlns:a16="http://schemas.microsoft.com/office/drawing/2014/main" id="{7B236BB0-E1CA-9F21-52F5-381BE548689D}"/>
              </a:ext>
            </a:extLst>
          </p:cNvPr>
          <p:cNvSpPr txBox="1"/>
          <p:nvPr/>
        </p:nvSpPr>
        <p:spPr>
          <a:xfrm>
            <a:off x="4726131" y="3118039"/>
            <a:ext cx="2739737" cy="393042"/>
          </a:xfrm>
          <a:prstGeom prst="roundRect">
            <a:avLst>
              <a:gd name="adj" fmla="val 50000"/>
            </a:avLst>
          </a:prstGeom>
          <a:gradFill flip="none" rotWithShape="1">
            <a:gsLst>
              <a:gs pos="49000">
                <a:srgbClr val="0078D4"/>
              </a:gs>
              <a:gs pos="0">
                <a:srgbClr val="49C5B1"/>
              </a:gs>
            </a:gsLst>
            <a:path path="circle">
              <a:fillToRect l="100000" t="100000"/>
            </a:path>
            <a:tileRect r="-100000" b="-100000"/>
          </a:gradFill>
          <a:ln w="9525" cap="flat" cmpd="sng" algn="ctr">
            <a:noFill/>
            <a:prstDash val="solid"/>
            <a:headEnd type="none" w="med" len="med"/>
            <a:tailEnd type="none" w="med" len="med"/>
          </a:ln>
          <a:effectLst>
            <a:outerShdw blurRad="127000" dist="635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algn="ctr" defTabSz="914367" fontAlgn="base">
              <a:spcBef>
                <a:spcPct val="0"/>
              </a:spcBef>
              <a:spcAft>
                <a:spcPct val="0"/>
              </a:spcAft>
              <a:defRPr sz="1600" b="1">
                <a:ln w="3175">
                  <a:noFill/>
                </a:ln>
                <a:gradFill>
                  <a:gsLst>
                    <a:gs pos="53933">
                      <a:srgbClr val="FFFFFF"/>
                    </a:gs>
                    <a:gs pos="38000">
                      <a:srgbClr val="FFFFFF"/>
                    </a:gs>
                  </a:gsLst>
                  <a:path path="circle">
                    <a:fillToRect l="100000" b="100000"/>
                  </a:path>
                </a:gradFill>
                <a:latin typeface="Segoe UI Variable Display Semibold"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Variable Display Semibold" pitchFamily="2" charset="0"/>
                <a:ea typeface="+mn-ea"/>
                <a:cs typeface="Segoe UI" pitchFamily="34" charset="0"/>
              </a:rPr>
              <a:t>Natural Language</a:t>
            </a:r>
          </a:p>
        </p:txBody>
      </p:sp>
      <p:sp>
        <p:nvSpPr>
          <p:cNvPr id="54" name="Graphic 8">
            <a:extLst>
              <a:ext uri="{FF2B5EF4-FFF2-40B4-BE49-F238E27FC236}">
                <a16:creationId xmlns:a16="http://schemas.microsoft.com/office/drawing/2014/main" id="{CEE46B3C-71D9-16BC-D29A-07A17637AA24}"/>
              </a:ext>
              <a:ext uri="{C183D7F6-B498-43B3-948B-1728B52AA6E4}">
                <adec:decorative xmlns:adec="http://schemas.microsoft.com/office/drawing/2017/decorative" val="1"/>
              </a:ext>
            </a:extLst>
          </p:cNvPr>
          <p:cNvSpPr/>
          <p:nvPr/>
        </p:nvSpPr>
        <p:spPr>
          <a:xfrm>
            <a:off x="3176204" y="3883648"/>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282828">
              <a:lumMod val="50000"/>
              <a:lumOff val="50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55" name="TextBox 54">
            <a:extLst>
              <a:ext uri="{FF2B5EF4-FFF2-40B4-BE49-F238E27FC236}">
                <a16:creationId xmlns:a16="http://schemas.microsoft.com/office/drawing/2014/main" id="{1E1243EB-EA21-68E8-DAE3-E76548FF0526}"/>
              </a:ext>
            </a:extLst>
          </p:cNvPr>
          <p:cNvSpPr txBox="1"/>
          <p:nvPr/>
        </p:nvSpPr>
        <p:spPr>
          <a:xfrm>
            <a:off x="5563011" y="4410506"/>
            <a:ext cx="1106200" cy="430887"/>
          </a:xfrm>
          <a:prstGeom prst="rect">
            <a:avLst/>
          </a:prstGeom>
          <a:noFill/>
        </p:spPr>
        <p:txBody>
          <a:bodyPr wrap="square" lIns="0" tIns="0" rIns="0" bIns="0" rtlCol="0" anchor="ctr">
            <a:spAutoFit/>
          </a:bodyPr>
          <a:lstStyle/>
          <a:p>
            <a:pPr algn="ctr">
              <a:defRPr/>
            </a:pPr>
            <a:r>
              <a:rPr lang="en-US" sz="1400" b="1">
                <a:solidFill>
                  <a:srgbClr val="000000"/>
                </a:solidFill>
                <a:latin typeface="Segoe UI Variable Display Semibold"/>
              </a:rPr>
              <a:t>Microsoft Graph*</a:t>
            </a:r>
            <a:endParaRPr lang="en-US" sz="1400" b="1">
              <a:solidFill>
                <a:srgbClr val="000000"/>
              </a:solidFill>
              <a:latin typeface="Segoe UI Variable Display Semibold" pitchFamily="2" charset="0"/>
            </a:endParaRPr>
          </a:p>
        </p:txBody>
      </p:sp>
      <p:sp>
        <p:nvSpPr>
          <p:cNvPr id="56" name="TextBox 55">
            <a:extLst>
              <a:ext uri="{FF2B5EF4-FFF2-40B4-BE49-F238E27FC236}">
                <a16:creationId xmlns:a16="http://schemas.microsoft.com/office/drawing/2014/main" id="{C57FC2AD-20D2-555C-9F3B-4FC26599A464}"/>
              </a:ext>
            </a:extLst>
          </p:cNvPr>
          <p:cNvSpPr txBox="1"/>
          <p:nvPr/>
        </p:nvSpPr>
        <p:spPr>
          <a:xfrm>
            <a:off x="1595500" y="4410506"/>
            <a:ext cx="1530703" cy="430887"/>
          </a:xfrm>
          <a:prstGeom prst="rect">
            <a:avLst/>
          </a:prstGeom>
          <a:noFill/>
        </p:spPr>
        <p:txBody>
          <a:bodyPr wrap="square" lIns="0" tIns="0" rIns="0" bIns="0" rtlCol="0" anchor="ctr">
            <a:spAutoFit/>
          </a:bodyPr>
          <a:lstStyle/>
          <a:p>
            <a:pPr algn="ctr">
              <a:defRPr/>
            </a:pPr>
            <a:r>
              <a:rPr lang="en-US" sz="1400" b="1">
                <a:gradFill>
                  <a:gsLst>
                    <a:gs pos="2917">
                      <a:srgbClr val="000000"/>
                    </a:gs>
                    <a:gs pos="30000">
                      <a:srgbClr val="000000"/>
                    </a:gs>
                  </a:gsLst>
                  <a:lin ang="5400000" scaled="0"/>
                </a:gradFill>
                <a:latin typeface="Segoe UI Variable Display Semibold" pitchFamily="2" charset="0"/>
              </a:rPr>
              <a:t>Large Language Models</a:t>
            </a:r>
          </a:p>
        </p:txBody>
      </p:sp>
      <p:pic>
        <p:nvPicPr>
          <p:cNvPr id="57" name="Graphic 56">
            <a:extLst>
              <a:ext uri="{FF2B5EF4-FFF2-40B4-BE49-F238E27FC236}">
                <a16:creationId xmlns:a16="http://schemas.microsoft.com/office/drawing/2014/main" id="{62FB4237-FC26-77A7-7FCC-0E386A972B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36978" y="3762741"/>
            <a:ext cx="447748" cy="447748"/>
          </a:xfrm>
          <a:prstGeom prst="rect">
            <a:avLst/>
          </a:prstGeom>
        </p:spPr>
      </p:pic>
      <p:sp>
        <p:nvSpPr>
          <p:cNvPr id="58" name="TextBox 57">
            <a:extLst>
              <a:ext uri="{FF2B5EF4-FFF2-40B4-BE49-F238E27FC236}">
                <a16:creationId xmlns:a16="http://schemas.microsoft.com/office/drawing/2014/main" id="{C8668754-57BA-CDB2-ECAD-F435478F385E}"/>
              </a:ext>
            </a:extLst>
          </p:cNvPr>
          <p:cNvSpPr txBox="1"/>
          <p:nvPr/>
        </p:nvSpPr>
        <p:spPr>
          <a:xfrm>
            <a:off x="3475060" y="4410506"/>
            <a:ext cx="1500026" cy="430887"/>
          </a:xfrm>
          <a:prstGeom prst="rect">
            <a:avLst/>
          </a:prstGeom>
          <a:noFill/>
        </p:spPr>
        <p:txBody>
          <a:bodyPr wrap="square" lIns="0" tIns="0" rIns="0" bIns="0" rtlCol="0" anchor="ctr">
            <a:spAutoFit/>
          </a:bodyPr>
          <a:lstStyle/>
          <a:p>
            <a:pPr algn="ctr">
              <a:defRPr/>
            </a:pPr>
            <a:r>
              <a:rPr lang="en-US" sz="1400" b="1">
                <a:gradFill>
                  <a:gsLst>
                    <a:gs pos="2917">
                      <a:srgbClr val="000000"/>
                    </a:gs>
                    <a:gs pos="30000">
                      <a:srgbClr val="000000"/>
                    </a:gs>
                  </a:gsLst>
                  <a:lin ang="5400000" scaled="0"/>
                </a:gradFill>
                <a:latin typeface="Segoe UI Variable Display Semibold" pitchFamily="2" charset="0"/>
              </a:rPr>
              <a:t>Microsoft 365 Apps</a:t>
            </a:r>
          </a:p>
        </p:txBody>
      </p:sp>
      <p:pic>
        <p:nvPicPr>
          <p:cNvPr id="59" name="Graphic 58">
            <a:extLst>
              <a:ext uri="{FF2B5EF4-FFF2-40B4-BE49-F238E27FC236}">
                <a16:creationId xmlns:a16="http://schemas.microsoft.com/office/drawing/2014/main" id="{BC0C9F94-50AD-E0F9-E5FE-C4C21BDBE0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3649" y="3734564"/>
            <a:ext cx="504102" cy="504102"/>
          </a:xfrm>
          <a:prstGeom prst="rect">
            <a:avLst/>
          </a:prstGeom>
        </p:spPr>
      </p:pic>
      <p:sp>
        <p:nvSpPr>
          <p:cNvPr id="60" name="Graphic 28">
            <a:extLst>
              <a:ext uri="{FF2B5EF4-FFF2-40B4-BE49-F238E27FC236}">
                <a16:creationId xmlns:a16="http://schemas.microsoft.com/office/drawing/2014/main" id="{37BB327C-57B8-3CA4-4456-252296DC9BEE}"/>
              </a:ext>
              <a:ext uri="{C183D7F6-B498-43B3-948B-1728B52AA6E4}">
                <adec:decorative xmlns:adec="http://schemas.microsoft.com/office/drawing/2017/decorative" val="1"/>
              </a:ext>
            </a:extLst>
          </p:cNvPr>
          <p:cNvSpPr/>
          <p:nvPr/>
        </p:nvSpPr>
        <p:spPr>
          <a:xfrm>
            <a:off x="6957026" y="3883648"/>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282828">
              <a:lumMod val="50000"/>
              <a:lumOff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 name="Graphic 28">
            <a:extLst>
              <a:ext uri="{FF2B5EF4-FFF2-40B4-BE49-F238E27FC236}">
                <a16:creationId xmlns:a16="http://schemas.microsoft.com/office/drawing/2014/main" id="{F701E43A-8280-095E-EE9E-D6710D61E28F}"/>
              </a:ext>
              <a:ext uri="{C183D7F6-B498-43B3-948B-1728B52AA6E4}">
                <adec:decorative xmlns:adec="http://schemas.microsoft.com/office/drawing/2017/decorative" val="1"/>
              </a:ext>
            </a:extLst>
          </p:cNvPr>
          <p:cNvSpPr/>
          <p:nvPr/>
        </p:nvSpPr>
        <p:spPr>
          <a:xfrm>
            <a:off x="8808174" y="3883648"/>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282828">
              <a:lumMod val="50000"/>
              <a:lumOff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2" name="TextBox 61">
            <a:extLst>
              <a:ext uri="{FF2B5EF4-FFF2-40B4-BE49-F238E27FC236}">
                <a16:creationId xmlns:a16="http://schemas.microsoft.com/office/drawing/2014/main" id="{A557F935-854F-FCB5-7955-06F073A64B7C}"/>
              </a:ext>
            </a:extLst>
          </p:cNvPr>
          <p:cNvSpPr txBox="1"/>
          <p:nvPr/>
        </p:nvSpPr>
        <p:spPr>
          <a:xfrm>
            <a:off x="9189804" y="4410506"/>
            <a:ext cx="1286385" cy="215444"/>
          </a:xfrm>
          <a:prstGeom prst="rect">
            <a:avLst/>
          </a:prstGeom>
          <a:noFill/>
        </p:spPr>
        <p:txBody>
          <a:bodyPr wrap="square" lIns="0" tIns="0" rIns="0" bIns="0" rtlCol="0" anchor="ctr">
            <a:spAutoFit/>
          </a:bodyPr>
          <a:lstStyle/>
          <a:p>
            <a:pPr algn="ctr">
              <a:defRPr/>
            </a:pPr>
            <a:r>
              <a:rPr lang="en-US" sz="1400" b="1">
                <a:gradFill>
                  <a:gsLst>
                    <a:gs pos="2917">
                      <a:srgbClr val="000000"/>
                    </a:gs>
                    <a:gs pos="30000">
                      <a:srgbClr val="000000"/>
                    </a:gs>
                  </a:gsLst>
                  <a:lin ang="5400000" scaled="0"/>
                </a:gradFill>
                <a:latin typeface="Segoe UI Variable Display Semibold" pitchFamily="2" charset="0"/>
              </a:rPr>
              <a:t>Web</a:t>
            </a:r>
          </a:p>
        </p:txBody>
      </p:sp>
      <p:sp>
        <p:nvSpPr>
          <p:cNvPr id="63" name="Graphic 20">
            <a:extLst>
              <a:ext uri="{FF2B5EF4-FFF2-40B4-BE49-F238E27FC236}">
                <a16:creationId xmlns:a16="http://schemas.microsoft.com/office/drawing/2014/main" id="{5B261423-B66C-4779-025B-63866F8179E1}"/>
              </a:ext>
            </a:extLst>
          </p:cNvPr>
          <p:cNvSpPr/>
          <p:nvPr/>
        </p:nvSpPr>
        <p:spPr>
          <a:xfrm>
            <a:off x="9605618" y="3759435"/>
            <a:ext cx="454759" cy="454361"/>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solidFill>
            <a:srgbClr val="212121"/>
          </a:solidFill>
          <a:ln w="9525" cap="flat">
            <a:noFill/>
            <a:prstDash val="solid"/>
            <a:miter/>
          </a:ln>
        </p:spPr>
        <p:txBody>
          <a:bodyPr rtlCol="0" anchor="ctr"/>
          <a:lstStyle/>
          <a:p>
            <a:pPr defTabSz="914367">
              <a:defRPr/>
            </a:pPr>
            <a:endParaRPr lang="en-US" sz="1600" b="1">
              <a:solidFill>
                <a:srgbClr val="000000"/>
              </a:solidFill>
              <a:latin typeface="Segoe UI Variable Display Semibold" pitchFamily="2" charset="0"/>
            </a:endParaRPr>
          </a:p>
        </p:txBody>
      </p:sp>
      <p:sp>
        <p:nvSpPr>
          <p:cNvPr id="64" name="Title 20">
            <a:extLst>
              <a:ext uri="{FF2B5EF4-FFF2-40B4-BE49-F238E27FC236}">
                <a16:creationId xmlns:a16="http://schemas.microsoft.com/office/drawing/2014/main" id="{862484DE-4F7E-F16B-A979-7FDDFBE60949}"/>
              </a:ext>
            </a:extLst>
          </p:cNvPr>
          <p:cNvSpPr txBox="1">
            <a:spLocks/>
          </p:cNvSpPr>
          <p:nvPr/>
        </p:nvSpPr>
        <p:spPr>
          <a:xfrm>
            <a:off x="2438400" y="1602059"/>
            <a:ext cx="7315200"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400">
              <a:spcBef>
                <a:spcPts val="0"/>
              </a:spcBef>
              <a:defRPr/>
            </a:pPr>
            <a:r>
              <a:rPr sz="3200" b="1" spc="-100">
                <a:ln>
                  <a:noFill/>
                </a:ln>
                <a:latin typeface="Segoe UI Variable Display Semibold" pitchFamily="2" charset="0"/>
                <a:cs typeface="Segoe UI Semibold" panose="020B0702040204020203" pitchFamily="34" charset="0"/>
              </a:rPr>
              <a:t>Microsoft 365 Copilot</a:t>
            </a:r>
          </a:p>
        </p:txBody>
      </p:sp>
      <p:pic>
        <p:nvPicPr>
          <p:cNvPr id="65" name="!Copilot" descr="A rainbow colored logo on a black background&#10;&#10;Description automatically generated">
            <a:extLst>
              <a:ext uri="{FF2B5EF4-FFF2-40B4-BE49-F238E27FC236}">
                <a16:creationId xmlns:a16="http://schemas.microsoft.com/office/drawing/2014/main" id="{D01F595B-2A60-F154-9F08-CF089698BC83}"/>
              </a:ext>
            </a:extLst>
          </p:cNvPr>
          <p:cNvPicPr>
            <a:picLocks noChangeAspect="1"/>
          </p:cNvPicPr>
          <p:nvPr/>
        </p:nvPicPr>
        <p:blipFill>
          <a:blip r:embed="rId7"/>
          <a:stretch>
            <a:fillRect/>
          </a:stretch>
        </p:blipFill>
        <p:spPr>
          <a:xfrm>
            <a:off x="5588810" y="450024"/>
            <a:ext cx="1014380" cy="1014380"/>
          </a:xfrm>
          <a:prstGeom prst="rect">
            <a:avLst/>
          </a:prstGeom>
          <a:noFill/>
          <a:ln>
            <a:noFill/>
            <a:headEnd type="none" w="med" len="med"/>
            <a:tailEnd type="none" w="med" len="med"/>
          </a:ln>
          <a:effectLst/>
        </p:spPr>
      </p:pic>
      <p:sp>
        <p:nvSpPr>
          <p:cNvPr id="66" name="TextBox 65">
            <a:extLst>
              <a:ext uri="{FF2B5EF4-FFF2-40B4-BE49-F238E27FC236}">
                <a16:creationId xmlns:a16="http://schemas.microsoft.com/office/drawing/2014/main" id="{A054E6BC-E48D-C5FF-D0F0-044EC31DFEB5}"/>
              </a:ext>
            </a:extLst>
          </p:cNvPr>
          <p:cNvSpPr txBox="1"/>
          <p:nvPr/>
        </p:nvSpPr>
        <p:spPr>
          <a:xfrm>
            <a:off x="3002194" y="5240701"/>
            <a:ext cx="6187610" cy="646331"/>
          </a:xfrm>
          <a:prstGeom prst="rect">
            <a:avLst/>
          </a:prstGeom>
          <a:noFill/>
        </p:spPr>
        <p:txBody>
          <a:bodyPr wrap="square" lIns="91440" tIns="45720" rIns="91440" bIns="4572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effectLst/>
                <a:uLnTx/>
                <a:uFillTx/>
                <a:latin typeface="Segoe UI Semibold"/>
                <a:cs typeface="Segoe UI Semibold"/>
              </a:rPr>
              <a:t>*Grounded out-of-box in your personal and company data from Microsoft Graph &amp; Microsoft Dataverse</a:t>
            </a:r>
            <a:endParaRPr kumimoji="0" lang="en-US" sz="1800" b="0" i="0" u="none" strike="noStrike" kern="0" cap="none" spc="0" normalizeH="0" baseline="0" noProof="0">
              <a:ln>
                <a:noFill/>
              </a:ln>
              <a:effectLst/>
              <a:uLnTx/>
              <a:uFillTx/>
            </a:endParaRPr>
          </a:p>
        </p:txBody>
      </p:sp>
      <p:sp>
        <p:nvSpPr>
          <p:cNvPr id="67" name="TextBox 66">
            <a:extLst>
              <a:ext uri="{FF2B5EF4-FFF2-40B4-BE49-F238E27FC236}">
                <a16:creationId xmlns:a16="http://schemas.microsoft.com/office/drawing/2014/main" id="{43701E61-E8DC-494E-3778-44FB1A07250D}"/>
              </a:ext>
            </a:extLst>
          </p:cNvPr>
          <p:cNvSpPr txBox="1"/>
          <p:nvPr/>
        </p:nvSpPr>
        <p:spPr>
          <a:xfrm>
            <a:off x="7452898" y="4410506"/>
            <a:ext cx="1056796" cy="430887"/>
          </a:xfrm>
          <a:prstGeom prst="rect">
            <a:avLst/>
          </a:prstGeom>
          <a:noFill/>
        </p:spPr>
        <p:txBody>
          <a:bodyPr wrap="square" lIns="0" tIns="0" rIns="0" bIns="0" rtlCol="0" anchor="ctr">
            <a:spAutoFit/>
          </a:bodyPr>
          <a:lstStyle/>
          <a:p>
            <a:pPr algn="ctr">
              <a:defRPr/>
            </a:pPr>
            <a:r>
              <a:rPr lang="en-US" sz="1400" b="1">
                <a:solidFill>
                  <a:srgbClr val="000000"/>
                </a:solidFill>
                <a:latin typeface="Segoe UI Variable Display Semibold"/>
              </a:rPr>
              <a:t>Microsoft Dataverse*</a:t>
            </a:r>
          </a:p>
        </p:txBody>
      </p:sp>
      <p:sp>
        <p:nvSpPr>
          <p:cNvPr id="68" name="Graphic 28">
            <a:extLst>
              <a:ext uri="{FF2B5EF4-FFF2-40B4-BE49-F238E27FC236}">
                <a16:creationId xmlns:a16="http://schemas.microsoft.com/office/drawing/2014/main" id="{8A627296-AD00-F918-6E7C-59DFA159FD40}"/>
              </a:ext>
              <a:ext uri="{C183D7F6-B498-43B3-948B-1728B52AA6E4}">
                <adec:decorative xmlns:adec="http://schemas.microsoft.com/office/drawing/2017/decorative" val="1"/>
              </a:ext>
            </a:extLst>
          </p:cNvPr>
          <p:cNvSpPr/>
          <p:nvPr/>
        </p:nvSpPr>
        <p:spPr>
          <a:xfrm>
            <a:off x="5069229" y="3883648"/>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282828">
              <a:lumMod val="50000"/>
              <a:lumOff val="50000"/>
            </a:srgbClr>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pic>
        <p:nvPicPr>
          <p:cNvPr id="69" name="Graphic 68">
            <a:extLst>
              <a:ext uri="{FF2B5EF4-FFF2-40B4-BE49-F238E27FC236}">
                <a16:creationId xmlns:a16="http://schemas.microsoft.com/office/drawing/2014/main" id="{C1738E70-AA62-AE19-7E24-D20A3EDD95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54471" y="3757178"/>
            <a:ext cx="462225" cy="458875"/>
          </a:xfrm>
          <a:prstGeom prst="rect">
            <a:avLst/>
          </a:prstGeom>
        </p:spPr>
      </p:pic>
      <p:pic>
        <p:nvPicPr>
          <p:cNvPr id="70" name="Graphic 69">
            <a:extLst>
              <a:ext uri="{FF2B5EF4-FFF2-40B4-BE49-F238E27FC236}">
                <a16:creationId xmlns:a16="http://schemas.microsoft.com/office/drawing/2014/main" id="{87D67284-8B11-A67A-E78E-B3FC9BEAF7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66674" y="3737178"/>
            <a:ext cx="498874" cy="498874"/>
          </a:xfrm>
          <a:prstGeom prst="rect">
            <a:avLst/>
          </a:prstGeom>
        </p:spPr>
      </p:pic>
      <p:grpSp>
        <p:nvGrpSpPr>
          <p:cNvPr id="71" name="Group 70">
            <a:extLst>
              <a:ext uri="{FF2B5EF4-FFF2-40B4-BE49-F238E27FC236}">
                <a16:creationId xmlns:a16="http://schemas.microsoft.com/office/drawing/2014/main" id="{EAEB5145-15ED-57D5-68DD-EFC8D32C5844}"/>
              </a:ext>
            </a:extLst>
          </p:cNvPr>
          <p:cNvGrpSpPr/>
          <p:nvPr/>
        </p:nvGrpSpPr>
        <p:grpSpPr>
          <a:xfrm>
            <a:off x="2863195" y="2155671"/>
            <a:ext cx="6505832" cy="798212"/>
            <a:chOff x="2165561" y="2695415"/>
            <a:chExt cx="7543346" cy="974334"/>
          </a:xfrm>
        </p:grpSpPr>
        <p:grpSp>
          <p:nvGrpSpPr>
            <p:cNvPr id="72" name="Group 71">
              <a:extLst>
                <a:ext uri="{FF2B5EF4-FFF2-40B4-BE49-F238E27FC236}">
                  <a16:creationId xmlns:a16="http://schemas.microsoft.com/office/drawing/2014/main" id="{71297F18-49C1-2A11-D341-9BD53CDC3F3A}"/>
                </a:ext>
                <a:ext uri="{C183D7F6-B498-43B3-948B-1728B52AA6E4}">
                  <adec:decorative xmlns:adec="http://schemas.microsoft.com/office/drawing/2017/decorative" val="1"/>
                </a:ext>
              </a:extLst>
            </p:cNvPr>
            <p:cNvGrpSpPr/>
            <p:nvPr/>
          </p:nvGrpSpPr>
          <p:grpSpPr>
            <a:xfrm>
              <a:off x="3135866" y="2963610"/>
              <a:ext cx="4036378" cy="458396"/>
              <a:chOff x="6403945" y="4836777"/>
              <a:chExt cx="3645800" cy="414040"/>
            </a:xfrm>
          </p:grpSpPr>
          <p:pic>
            <p:nvPicPr>
              <p:cNvPr id="77" name="Picture 76">
                <a:extLst>
                  <a:ext uri="{FF2B5EF4-FFF2-40B4-BE49-F238E27FC236}">
                    <a16:creationId xmlns:a16="http://schemas.microsoft.com/office/drawing/2014/main" id="{0961D42D-915B-B681-8263-B2DF67596E7F}"/>
                  </a:ext>
                </a:extLst>
              </p:cNvPr>
              <p:cNvPicPr>
                <a:picLocks noChangeAspect="1"/>
              </p:cNvPicPr>
              <p:nvPr/>
            </p:nvPicPr>
            <p:blipFill>
              <a:blip r:embed="rId12" cstate="screen">
                <a:extLst>
                  <a:ext uri="{28A0092B-C50C-407E-A947-70E740481C1C}">
                    <a14:useLocalDpi xmlns:a14="http://schemas.microsoft.com/office/drawing/2010/main"/>
                  </a:ext>
                </a:extLst>
              </a:blip>
              <a:srcRect/>
              <a:stretch/>
            </p:blipFill>
            <p:spPr>
              <a:xfrm>
                <a:off x="9623356" y="4851308"/>
                <a:ext cx="426389" cy="399509"/>
              </a:xfrm>
              <a:prstGeom prst="rect">
                <a:avLst/>
              </a:prstGeom>
            </p:spPr>
          </p:pic>
          <p:pic>
            <p:nvPicPr>
              <p:cNvPr id="78" name="Picture 77">
                <a:extLst>
                  <a:ext uri="{FF2B5EF4-FFF2-40B4-BE49-F238E27FC236}">
                    <a16:creationId xmlns:a16="http://schemas.microsoft.com/office/drawing/2014/main" id="{B6BD53DF-E2BD-EE04-EEA8-C6079E298D7B}"/>
                  </a:ext>
                </a:extLst>
              </p:cNvPr>
              <p:cNvPicPr>
                <a:picLocks noChangeAspect="1"/>
              </p:cNvPicPr>
              <p:nvPr/>
            </p:nvPicPr>
            <p:blipFill>
              <a:blip r:embed="rId13" cstate="screen">
                <a:extLst>
                  <a:ext uri="{28A0092B-C50C-407E-A947-70E740481C1C}">
                    <a14:useLocalDpi xmlns:a14="http://schemas.microsoft.com/office/drawing/2010/main"/>
                  </a:ext>
                </a:extLst>
              </a:blip>
              <a:srcRect/>
              <a:stretch/>
            </p:blipFill>
            <p:spPr>
              <a:xfrm>
                <a:off x="8799236" y="4851308"/>
                <a:ext cx="426389" cy="399509"/>
              </a:xfrm>
              <a:prstGeom prst="rect">
                <a:avLst/>
              </a:prstGeom>
            </p:spPr>
          </p:pic>
          <p:pic>
            <p:nvPicPr>
              <p:cNvPr id="79" name="Picture 78">
                <a:extLst>
                  <a:ext uri="{FF2B5EF4-FFF2-40B4-BE49-F238E27FC236}">
                    <a16:creationId xmlns:a16="http://schemas.microsoft.com/office/drawing/2014/main" id="{56638A19-4ABA-64BE-B40A-0920051D7535}"/>
                  </a:ext>
                </a:extLst>
              </p:cNvPr>
              <p:cNvPicPr>
                <a:picLocks noChangeAspect="1"/>
              </p:cNvPicPr>
              <p:nvPr/>
            </p:nvPicPr>
            <p:blipFill>
              <a:blip r:embed="rId14" cstate="screen">
                <a:extLst>
                  <a:ext uri="{28A0092B-C50C-407E-A947-70E740481C1C}">
                    <a14:useLocalDpi xmlns:a14="http://schemas.microsoft.com/office/drawing/2010/main"/>
                  </a:ext>
                </a:extLst>
              </a:blip>
              <a:srcRect/>
              <a:stretch/>
            </p:blipFill>
            <p:spPr>
              <a:xfrm>
                <a:off x="7150996" y="4851309"/>
                <a:ext cx="426389" cy="399508"/>
              </a:xfrm>
              <a:prstGeom prst="rect">
                <a:avLst/>
              </a:prstGeom>
            </p:spPr>
          </p:pic>
          <p:pic>
            <p:nvPicPr>
              <p:cNvPr id="80" name="Picture 79">
                <a:extLst>
                  <a:ext uri="{FF2B5EF4-FFF2-40B4-BE49-F238E27FC236}">
                    <a16:creationId xmlns:a16="http://schemas.microsoft.com/office/drawing/2014/main" id="{BEC95ACC-44E5-C3C2-2FA9-3301CAAC18FF}"/>
                  </a:ext>
                </a:extLst>
              </p:cNvPr>
              <p:cNvPicPr>
                <a:picLocks noChangeAspect="1"/>
              </p:cNvPicPr>
              <p:nvPr/>
            </p:nvPicPr>
            <p:blipFill>
              <a:blip r:embed="rId15" cstate="screen">
                <a:extLst>
                  <a:ext uri="{28A0092B-C50C-407E-A947-70E740481C1C}">
                    <a14:useLocalDpi xmlns:a14="http://schemas.microsoft.com/office/drawing/2010/main"/>
                  </a:ext>
                </a:extLst>
              </a:blip>
              <a:srcRect/>
              <a:stretch/>
            </p:blipFill>
            <p:spPr>
              <a:xfrm>
                <a:off x="7975116" y="4851308"/>
                <a:ext cx="426389" cy="399509"/>
              </a:xfrm>
              <a:prstGeom prst="rect">
                <a:avLst/>
              </a:prstGeom>
            </p:spPr>
          </p:pic>
          <p:pic>
            <p:nvPicPr>
              <p:cNvPr id="81" name="Picture 80">
                <a:extLst>
                  <a:ext uri="{FF2B5EF4-FFF2-40B4-BE49-F238E27FC236}">
                    <a16:creationId xmlns:a16="http://schemas.microsoft.com/office/drawing/2014/main" id="{A2207EED-38A5-AC99-CB13-5C528CD87D43}"/>
                  </a:ext>
                </a:extLst>
              </p:cNvPr>
              <p:cNvPicPr>
                <a:picLocks noChangeAspect="1"/>
              </p:cNvPicPr>
              <p:nvPr/>
            </p:nvPicPr>
            <p:blipFill>
              <a:blip r:embed="rId16" cstate="screen">
                <a:extLst>
                  <a:ext uri="{28A0092B-C50C-407E-A947-70E740481C1C}">
                    <a14:useLocalDpi xmlns:a14="http://schemas.microsoft.com/office/drawing/2010/main"/>
                  </a:ext>
                </a:extLst>
              </a:blip>
              <a:srcRect/>
              <a:stretch/>
            </p:blipFill>
            <p:spPr>
              <a:xfrm>
                <a:off x="6403945" y="4836777"/>
                <a:ext cx="426389" cy="399509"/>
              </a:xfrm>
              <a:prstGeom prst="rect">
                <a:avLst/>
              </a:prstGeom>
            </p:spPr>
          </p:pic>
        </p:grpSp>
        <p:pic>
          <p:nvPicPr>
            <p:cNvPr id="73" name="Picture 72" descr="A logo of a company&#10;&#10;Description automatically generated">
              <a:extLst>
                <a:ext uri="{FF2B5EF4-FFF2-40B4-BE49-F238E27FC236}">
                  <a16:creationId xmlns:a16="http://schemas.microsoft.com/office/drawing/2014/main" id="{86C46307-4E26-B2BE-E8D8-E5E80A82788E}"/>
                </a:ext>
              </a:extLst>
            </p:cNvPr>
            <p:cNvPicPr>
              <a:picLocks noChangeAspect="1"/>
            </p:cNvPicPr>
            <p:nvPr/>
          </p:nvPicPr>
          <p:blipFill>
            <a:blip r:embed="rId17"/>
            <a:stretch>
              <a:fillRect/>
            </a:stretch>
          </p:blipFill>
          <p:spPr>
            <a:xfrm>
              <a:off x="7336461" y="2739283"/>
              <a:ext cx="930466" cy="930466"/>
            </a:xfrm>
            <a:prstGeom prst="rect">
              <a:avLst/>
            </a:prstGeom>
          </p:spPr>
        </p:pic>
        <p:pic>
          <p:nvPicPr>
            <p:cNvPr id="74" name="Picture 73">
              <a:extLst>
                <a:ext uri="{FF2B5EF4-FFF2-40B4-BE49-F238E27FC236}">
                  <a16:creationId xmlns:a16="http://schemas.microsoft.com/office/drawing/2014/main" id="{DDB8DFCE-52A1-1EF7-DB3D-EEA369CFCF9B}"/>
                </a:ext>
              </a:extLst>
            </p:cNvPr>
            <p:cNvPicPr>
              <a:picLocks noChangeAspect="1"/>
            </p:cNvPicPr>
            <p:nvPr/>
          </p:nvPicPr>
          <p:blipFill>
            <a:blip r:embed="rId18"/>
            <a:stretch>
              <a:fillRect/>
            </a:stretch>
          </p:blipFill>
          <p:spPr>
            <a:xfrm>
              <a:off x="9184019" y="2897118"/>
              <a:ext cx="524888" cy="524888"/>
            </a:xfrm>
            <a:prstGeom prst="rect">
              <a:avLst/>
            </a:prstGeom>
          </p:spPr>
        </p:pic>
        <p:pic>
          <p:nvPicPr>
            <p:cNvPr id="75" name="Picture 74" descr="A blue and black logo with a pen&#10;&#10;Description automatically generated">
              <a:extLst>
                <a:ext uri="{FF2B5EF4-FFF2-40B4-BE49-F238E27FC236}">
                  <a16:creationId xmlns:a16="http://schemas.microsoft.com/office/drawing/2014/main" id="{A3CAA54E-8CBF-1101-43FD-6D9B404D6557}"/>
                </a:ext>
              </a:extLst>
            </p:cNvPr>
            <p:cNvPicPr>
              <a:picLocks noChangeAspect="1"/>
            </p:cNvPicPr>
            <p:nvPr/>
          </p:nvPicPr>
          <p:blipFill>
            <a:blip r:embed="rId19"/>
            <a:stretch>
              <a:fillRect/>
            </a:stretch>
          </p:blipFill>
          <p:spPr>
            <a:xfrm>
              <a:off x="8253553" y="2785577"/>
              <a:ext cx="750246" cy="750246"/>
            </a:xfrm>
            <a:prstGeom prst="rect">
              <a:avLst/>
            </a:prstGeom>
          </p:spPr>
        </p:pic>
        <p:pic>
          <p:nvPicPr>
            <p:cNvPr id="76" name="Picture 75" descr="A rainbow colored logo on a black background&#10;&#10;Description automatically generated">
              <a:extLst>
                <a:ext uri="{FF2B5EF4-FFF2-40B4-BE49-F238E27FC236}">
                  <a16:creationId xmlns:a16="http://schemas.microsoft.com/office/drawing/2014/main" id="{3655BDF2-4B60-43A6-2769-075D9D990010}"/>
                </a:ext>
              </a:extLst>
            </p:cNvPr>
            <p:cNvPicPr>
              <a:picLocks noChangeAspect="1"/>
            </p:cNvPicPr>
            <p:nvPr/>
          </p:nvPicPr>
          <p:blipFill>
            <a:blip r:embed="rId20"/>
            <a:stretch>
              <a:fillRect/>
            </a:stretch>
          </p:blipFill>
          <p:spPr>
            <a:xfrm>
              <a:off x="2165561" y="2695415"/>
              <a:ext cx="970238" cy="970238"/>
            </a:xfrm>
            <a:prstGeom prst="rect">
              <a:avLst/>
            </a:prstGeom>
          </p:spPr>
        </p:pic>
      </p:grpSp>
    </p:spTree>
    <p:extLst>
      <p:ext uri="{BB962C8B-B14F-4D97-AF65-F5344CB8AC3E}">
        <p14:creationId xmlns:p14="http://schemas.microsoft.com/office/powerpoint/2010/main" val="547540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42" presetClass="path" presetSubtype="0" decel="100000" fill="hold" nodeType="withEffect">
                                  <p:stCondLst>
                                    <p:cond delay="0"/>
                                  </p:stCondLst>
                                  <p:childTnLst>
                                    <p:animMotion origin="layout" path="M 0 -1.85185E-6 L 0 0.03542 " pathEditMode="relative" rAng="0" ptsTypes="AA">
                                      <p:cBhvr>
                                        <p:cTn id="9" dur="700" spd="-100000" fill="hold"/>
                                        <p:tgtEl>
                                          <p:spTgt spid="65"/>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42" presetClass="path" presetSubtype="0" decel="100000" fill="hold" grpId="1" nodeType="withEffect">
                                  <p:stCondLst>
                                    <p:cond delay="200"/>
                                  </p:stCondLst>
                                  <p:childTnLst>
                                    <p:animMotion origin="layout" path="M 0 -4.44444E-6 L 0 0.03542 " pathEditMode="relative" rAng="0" ptsTypes="AA">
                                      <p:cBhvr>
                                        <p:cTn id="14" dur="700" spd="-100000" fill="hold"/>
                                        <p:tgtEl>
                                          <p:spTgt spid="6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4"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434D4-B4CB-983D-6094-9481A5E86537}"/>
            </a:ext>
          </a:extLst>
        </p:cNvPr>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970BA1C9-AF31-A73B-0EF3-88A57B7350FF}"/>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5" name="Rectangle: Rounded Corners 44">
            <a:extLst>
              <a:ext uri="{FF2B5EF4-FFF2-40B4-BE49-F238E27FC236}">
                <a16:creationId xmlns:a16="http://schemas.microsoft.com/office/drawing/2014/main" id="{3703DB77-777B-D171-5B30-23A9E42A5FAA}"/>
              </a:ext>
            </a:extLst>
          </p:cNvPr>
          <p:cNvSpPr/>
          <p:nvPr/>
        </p:nvSpPr>
        <p:spPr bwMode="auto">
          <a:xfrm>
            <a:off x="10398709" y="2088940"/>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6" name="Rectangle: Rounded Corners 45">
            <a:extLst>
              <a:ext uri="{FF2B5EF4-FFF2-40B4-BE49-F238E27FC236}">
                <a16:creationId xmlns:a16="http://schemas.microsoft.com/office/drawing/2014/main" id="{BB8DEA28-BCAE-A315-C777-952AABE0474B}"/>
              </a:ext>
            </a:extLst>
          </p:cNvPr>
          <p:cNvSpPr/>
          <p:nvPr/>
        </p:nvSpPr>
        <p:spPr>
          <a:xfrm>
            <a:off x="10492147" y="2143629"/>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29A2172D-786E-C382-D9A0-5B1F76FC28AC}"/>
              </a:ext>
            </a:extLst>
          </p:cNvPr>
          <p:cNvSpPr/>
          <p:nvPr/>
        </p:nvSpPr>
        <p:spPr>
          <a:xfrm>
            <a:off x="10489020" y="2307446"/>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8" name="Rectangle: Rounded Corners 47">
            <a:extLst>
              <a:ext uri="{FF2B5EF4-FFF2-40B4-BE49-F238E27FC236}">
                <a16:creationId xmlns:a16="http://schemas.microsoft.com/office/drawing/2014/main" id="{B46F4626-A15F-5A7C-067B-AA4614C8BAAE}"/>
              </a:ext>
            </a:extLst>
          </p:cNvPr>
          <p:cNvSpPr/>
          <p:nvPr/>
        </p:nvSpPr>
        <p:spPr>
          <a:xfrm>
            <a:off x="10481870" y="2831279"/>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9" name="Rectangle: Rounded Corners 48">
            <a:extLst>
              <a:ext uri="{FF2B5EF4-FFF2-40B4-BE49-F238E27FC236}">
                <a16:creationId xmlns:a16="http://schemas.microsoft.com/office/drawing/2014/main" id="{8D15FF94-DAF1-B125-C74A-EAE3120B04A8}"/>
              </a:ext>
            </a:extLst>
          </p:cNvPr>
          <p:cNvSpPr/>
          <p:nvPr/>
        </p:nvSpPr>
        <p:spPr>
          <a:xfrm>
            <a:off x="10846820" y="2325717"/>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0" name="Rectangle: Rounded Corners 49">
            <a:extLst>
              <a:ext uri="{FF2B5EF4-FFF2-40B4-BE49-F238E27FC236}">
                <a16:creationId xmlns:a16="http://schemas.microsoft.com/office/drawing/2014/main" id="{3C42098B-CFDD-6EB1-F7C0-37EDD6F9ABBD}"/>
              </a:ext>
            </a:extLst>
          </p:cNvPr>
          <p:cNvSpPr/>
          <p:nvPr/>
        </p:nvSpPr>
        <p:spPr>
          <a:xfrm>
            <a:off x="10846820" y="2488895"/>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1" name="Rectangle: Rounded Corners 50">
            <a:extLst>
              <a:ext uri="{FF2B5EF4-FFF2-40B4-BE49-F238E27FC236}">
                <a16:creationId xmlns:a16="http://schemas.microsoft.com/office/drawing/2014/main" id="{185CA8EA-1DF1-16C2-904A-6844A7E66C4B}"/>
              </a:ext>
            </a:extLst>
          </p:cNvPr>
          <p:cNvSpPr/>
          <p:nvPr/>
        </p:nvSpPr>
        <p:spPr>
          <a:xfrm>
            <a:off x="10846820" y="2649191"/>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2" name="Rectangle: Rounded Corners 51">
            <a:extLst>
              <a:ext uri="{FF2B5EF4-FFF2-40B4-BE49-F238E27FC236}">
                <a16:creationId xmlns:a16="http://schemas.microsoft.com/office/drawing/2014/main" id="{085BE9EE-5E80-0675-6A76-4088C70047BC}"/>
              </a:ext>
            </a:extLst>
          </p:cNvPr>
          <p:cNvSpPr/>
          <p:nvPr/>
        </p:nvSpPr>
        <p:spPr bwMode="auto">
          <a:xfrm>
            <a:off x="10395074" y="3250169"/>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8BDCDE82-D130-CABE-46A1-4FDB76A82F0E}"/>
              </a:ext>
            </a:extLst>
          </p:cNvPr>
          <p:cNvSpPr/>
          <p:nvPr/>
        </p:nvSpPr>
        <p:spPr>
          <a:xfrm>
            <a:off x="10488512" y="3304858"/>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5" name="Rectangle: Rounded Corners 54">
            <a:extLst>
              <a:ext uri="{FF2B5EF4-FFF2-40B4-BE49-F238E27FC236}">
                <a16:creationId xmlns:a16="http://schemas.microsoft.com/office/drawing/2014/main" id="{BF14F762-B84F-3766-02EA-4CF8398E29D4}"/>
              </a:ext>
            </a:extLst>
          </p:cNvPr>
          <p:cNvSpPr/>
          <p:nvPr/>
        </p:nvSpPr>
        <p:spPr>
          <a:xfrm>
            <a:off x="10485385" y="3468675"/>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6" name="Rectangle: Rounded Corners 55">
            <a:extLst>
              <a:ext uri="{FF2B5EF4-FFF2-40B4-BE49-F238E27FC236}">
                <a16:creationId xmlns:a16="http://schemas.microsoft.com/office/drawing/2014/main" id="{35C0B9BE-7C98-34E7-5634-40B1397E7DBF}"/>
              </a:ext>
            </a:extLst>
          </p:cNvPr>
          <p:cNvSpPr/>
          <p:nvPr/>
        </p:nvSpPr>
        <p:spPr>
          <a:xfrm>
            <a:off x="10478235" y="3992508"/>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7" name="Rectangle: Rounded Corners 56">
            <a:extLst>
              <a:ext uri="{FF2B5EF4-FFF2-40B4-BE49-F238E27FC236}">
                <a16:creationId xmlns:a16="http://schemas.microsoft.com/office/drawing/2014/main" id="{E3F71B7E-42A4-1F25-B0B4-29D52EC023C3}"/>
              </a:ext>
            </a:extLst>
          </p:cNvPr>
          <p:cNvSpPr/>
          <p:nvPr/>
        </p:nvSpPr>
        <p:spPr>
          <a:xfrm>
            <a:off x="10843185" y="3486946"/>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8" name="Rectangle: Rounded Corners 57">
            <a:extLst>
              <a:ext uri="{FF2B5EF4-FFF2-40B4-BE49-F238E27FC236}">
                <a16:creationId xmlns:a16="http://schemas.microsoft.com/office/drawing/2014/main" id="{7FDE5E80-F43E-A7AD-34F2-3ED8103F23D0}"/>
              </a:ext>
            </a:extLst>
          </p:cNvPr>
          <p:cNvSpPr/>
          <p:nvPr/>
        </p:nvSpPr>
        <p:spPr>
          <a:xfrm>
            <a:off x="10843185" y="3650124"/>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9" name="Rectangle: Rounded Corners 58">
            <a:extLst>
              <a:ext uri="{FF2B5EF4-FFF2-40B4-BE49-F238E27FC236}">
                <a16:creationId xmlns:a16="http://schemas.microsoft.com/office/drawing/2014/main" id="{FD97E560-8CF3-C559-BF9A-B8F6E4123542}"/>
              </a:ext>
            </a:extLst>
          </p:cNvPr>
          <p:cNvSpPr/>
          <p:nvPr/>
        </p:nvSpPr>
        <p:spPr>
          <a:xfrm>
            <a:off x="10843185" y="3810420"/>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0" name="Rectangle: Rounded Corners 59">
            <a:extLst>
              <a:ext uri="{FF2B5EF4-FFF2-40B4-BE49-F238E27FC236}">
                <a16:creationId xmlns:a16="http://schemas.microsoft.com/office/drawing/2014/main" id="{7DA54B23-8829-E4A5-0F54-4EEC89819844}"/>
              </a:ext>
            </a:extLst>
          </p:cNvPr>
          <p:cNvSpPr/>
          <p:nvPr/>
        </p:nvSpPr>
        <p:spPr bwMode="auto">
          <a:xfrm>
            <a:off x="10395074" y="4411399"/>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1C1F3A22-F2FA-DA81-1E65-18588DD6D35A}"/>
              </a:ext>
            </a:extLst>
          </p:cNvPr>
          <p:cNvSpPr/>
          <p:nvPr/>
        </p:nvSpPr>
        <p:spPr>
          <a:xfrm>
            <a:off x="10488512" y="4466088"/>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2" name="Rectangle: Rounded Corners 61">
            <a:extLst>
              <a:ext uri="{FF2B5EF4-FFF2-40B4-BE49-F238E27FC236}">
                <a16:creationId xmlns:a16="http://schemas.microsoft.com/office/drawing/2014/main" id="{74597263-7FCF-6FBA-FD99-3C7BF73F0A61}"/>
              </a:ext>
            </a:extLst>
          </p:cNvPr>
          <p:cNvSpPr/>
          <p:nvPr/>
        </p:nvSpPr>
        <p:spPr>
          <a:xfrm>
            <a:off x="10485385" y="4629905"/>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Rounded Corners 62">
            <a:extLst>
              <a:ext uri="{FF2B5EF4-FFF2-40B4-BE49-F238E27FC236}">
                <a16:creationId xmlns:a16="http://schemas.microsoft.com/office/drawing/2014/main" id="{7E55EAF3-CBA3-6FA7-F0EC-11EEDD809E13}"/>
              </a:ext>
            </a:extLst>
          </p:cNvPr>
          <p:cNvSpPr/>
          <p:nvPr/>
        </p:nvSpPr>
        <p:spPr>
          <a:xfrm>
            <a:off x="10478235" y="5153738"/>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4" name="Rectangle: Rounded Corners 63">
            <a:extLst>
              <a:ext uri="{FF2B5EF4-FFF2-40B4-BE49-F238E27FC236}">
                <a16:creationId xmlns:a16="http://schemas.microsoft.com/office/drawing/2014/main" id="{BA95E91F-F2EF-28F1-BB44-AE69BD959E61}"/>
              </a:ext>
            </a:extLst>
          </p:cNvPr>
          <p:cNvSpPr/>
          <p:nvPr/>
        </p:nvSpPr>
        <p:spPr>
          <a:xfrm>
            <a:off x="10843185" y="4648176"/>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5" name="Rectangle: Rounded Corners 64">
            <a:extLst>
              <a:ext uri="{FF2B5EF4-FFF2-40B4-BE49-F238E27FC236}">
                <a16:creationId xmlns:a16="http://schemas.microsoft.com/office/drawing/2014/main" id="{3C099CA1-FB0A-34E4-2180-30F961259EF5}"/>
              </a:ext>
            </a:extLst>
          </p:cNvPr>
          <p:cNvSpPr/>
          <p:nvPr/>
        </p:nvSpPr>
        <p:spPr>
          <a:xfrm>
            <a:off x="10843185" y="4811354"/>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6" name="Rectangle: Rounded Corners 65">
            <a:extLst>
              <a:ext uri="{FF2B5EF4-FFF2-40B4-BE49-F238E27FC236}">
                <a16:creationId xmlns:a16="http://schemas.microsoft.com/office/drawing/2014/main" id="{E5861BB4-DCD4-905C-E5D0-93C01822136E}"/>
              </a:ext>
            </a:extLst>
          </p:cNvPr>
          <p:cNvSpPr/>
          <p:nvPr/>
        </p:nvSpPr>
        <p:spPr>
          <a:xfrm>
            <a:off x="10843185" y="4971650"/>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7" name="TextBox 66">
            <a:extLst>
              <a:ext uri="{FF2B5EF4-FFF2-40B4-BE49-F238E27FC236}">
                <a16:creationId xmlns:a16="http://schemas.microsoft.com/office/drawing/2014/main" id="{C00647D5-E482-9896-CB95-870C63148C56}"/>
              </a:ext>
            </a:extLst>
          </p:cNvPr>
          <p:cNvSpPr txBox="1"/>
          <p:nvPr/>
        </p:nvSpPr>
        <p:spPr>
          <a:xfrm>
            <a:off x="10130691" y="1596842"/>
            <a:ext cx="1619456" cy="338554"/>
          </a:xfrm>
          <a:prstGeom prst="rect">
            <a:avLst/>
          </a:prstGeom>
          <a:noFill/>
        </p:spPr>
        <p:txBody>
          <a:bodyPr wrap="square">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10000"/>
                  </a:srgbClr>
                </a:solidFill>
                <a:effectLst/>
                <a:uLnTx/>
                <a:uFillTx/>
                <a:latin typeface="Segoe UI Semibold"/>
                <a:ea typeface="+mn-ea"/>
                <a:cs typeface="+mn-cs"/>
              </a:rPr>
              <a:t>Agents</a:t>
            </a:r>
          </a:p>
        </p:txBody>
      </p:sp>
      <p:sp>
        <p:nvSpPr>
          <p:cNvPr id="4" name="Freeform: Shape 3">
            <a:extLst>
              <a:ext uri="{FF2B5EF4-FFF2-40B4-BE49-F238E27FC236}">
                <a16:creationId xmlns:a16="http://schemas.microsoft.com/office/drawing/2014/main" id="{FC5928A0-BD90-FB06-79D6-3704B4F3E4C6}"/>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Freeform: Shape 4">
            <a:extLst>
              <a:ext uri="{FF2B5EF4-FFF2-40B4-BE49-F238E27FC236}">
                <a16:creationId xmlns:a16="http://schemas.microsoft.com/office/drawing/2014/main" id="{CEF8B331-A704-AAE1-5817-1A6A987B31B6}"/>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09CB946C-F15D-4EA0-6BF4-C36AA97292CA}"/>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Freeform: Shape 6">
            <a:extLst>
              <a:ext uri="{FF2B5EF4-FFF2-40B4-BE49-F238E27FC236}">
                <a16:creationId xmlns:a16="http://schemas.microsoft.com/office/drawing/2014/main" id="{99B72C9E-DC0B-4BC8-CCDA-59F958141910}"/>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Freeform: Shape 7">
            <a:extLst>
              <a:ext uri="{FF2B5EF4-FFF2-40B4-BE49-F238E27FC236}">
                <a16:creationId xmlns:a16="http://schemas.microsoft.com/office/drawing/2014/main" id="{A18D29D3-1668-B1E0-CF6D-0A127571C91E}"/>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Freeform: Shape 8">
            <a:extLst>
              <a:ext uri="{FF2B5EF4-FFF2-40B4-BE49-F238E27FC236}">
                <a16:creationId xmlns:a16="http://schemas.microsoft.com/office/drawing/2014/main" id="{6CF95D62-07C1-2082-2893-4F2F34595DE9}"/>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2108DF57-428C-1375-C4C5-592494EA9DB9}"/>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cxnSp>
        <p:nvCxnSpPr>
          <p:cNvPr id="16" name="Straight Connector 15">
            <a:extLst>
              <a:ext uri="{FF2B5EF4-FFF2-40B4-BE49-F238E27FC236}">
                <a16:creationId xmlns:a16="http://schemas.microsoft.com/office/drawing/2014/main" id="{5368A85D-F6DC-7DC7-F7EB-62BA7D715E05}"/>
              </a:ext>
            </a:extLst>
          </p:cNvPr>
          <p:cNvCxnSpPr/>
          <p:nvPr/>
        </p:nvCxnSpPr>
        <p:spPr>
          <a:xfrm>
            <a:off x="3120568" y="1288275"/>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9D2497-F1E7-588C-3B7E-B5F26F3919D9}"/>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14A660-52FF-B9E3-12E2-84EB8241C84E}"/>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822E85-5A3C-02D9-5221-85BE72860CE3}"/>
              </a:ext>
            </a:extLst>
          </p:cNvPr>
          <p:cNvCxnSpPr/>
          <p:nvPr/>
        </p:nvCxnSpPr>
        <p:spPr>
          <a:xfrm>
            <a:off x="3120568" y="5538914"/>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0F9B80-69D5-81A2-1B65-C1C4BB3D9ABE}"/>
              </a:ext>
            </a:extLst>
          </p:cNvPr>
          <p:cNvCxnSpPr>
            <a:cxnSpLocks/>
          </p:cNvCxnSpPr>
          <p:nvPr/>
        </p:nvCxnSpPr>
        <p:spPr>
          <a:xfrm>
            <a:off x="6394307" y="1288275"/>
            <a:ext cx="0" cy="4250638"/>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08BFFC5-A57E-8A24-88C9-9650396A8AFD}"/>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0D546D45-49B7-29AE-DA4B-36AA6616AFC5}"/>
              </a:ext>
            </a:extLst>
          </p:cNvPr>
          <p:cNvSpPr>
            <a:spLocks/>
          </p:cNvSpPr>
          <p:nvPr/>
        </p:nvSpPr>
        <p:spPr>
          <a:xfrm>
            <a:off x="6484617"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17244967-D777-EC15-09E0-86D42F519FD3}"/>
              </a:ext>
            </a:extLst>
          </p:cNvPr>
          <p:cNvSpPr>
            <a:spLocks/>
          </p:cNvSpPr>
          <p:nvPr/>
        </p:nvSpPr>
        <p:spPr>
          <a:xfrm>
            <a:off x="6484617"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Rectangle: Rounded Corners 79">
            <a:extLst>
              <a:ext uri="{FF2B5EF4-FFF2-40B4-BE49-F238E27FC236}">
                <a16:creationId xmlns:a16="http://schemas.microsoft.com/office/drawing/2014/main" id="{0FB600D8-E93E-A874-4C92-763F8A4E59C5}"/>
              </a:ext>
            </a:extLst>
          </p:cNvPr>
          <p:cNvSpPr/>
          <p:nvPr/>
        </p:nvSpPr>
        <p:spPr>
          <a:xfrm>
            <a:off x="3850823"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 name="Rectangle: Rounded Corners 1">
            <a:extLst>
              <a:ext uri="{FF2B5EF4-FFF2-40B4-BE49-F238E27FC236}">
                <a16:creationId xmlns:a16="http://schemas.microsoft.com/office/drawing/2014/main" id="{7DEB93AB-4C2F-50F3-63FC-B1571FD138FB}"/>
              </a:ext>
            </a:extLst>
          </p:cNvPr>
          <p:cNvSpPr/>
          <p:nvPr/>
        </p:nvSpPr>
        <p:spPr bwMode="auto">
          <a:xfrm>
            <a:off x="3368847" y="5775960"/>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cxnSp>
        <p:nvCxnSpPr>
          <p:cNvPr id="12" name="Straight Arrow Connector 11">
            <a:extLst>
              <a:ext uri="{FF2B5EF4-FFF2-40B4-BE49-F238E27FC236}">
                <a16:creationId xmlns:a16="http://schemas.microsoft.com/office/drawing/2014/main" id="{FD65FFA0-8B0E-D615-D552-51E9DF0C4D68}"/>
              </a:ext>
            </a:extLst>
          </p:cNvPr>
          <p:cNvCxnSpPr>
            <a:cxnSpLocks/>
          </p:cNvCxnSpPr>
          <p:nvPr/>
        </p:nvCxnSpPr>
        <p:spPr>
          <a:xfrm flipH="1">
            <a:off x="9685942" y="3413595"/>
            <a:ext cx="334343" cy="0"/>
          </a:xfrm>
          <a:prstGeom prst="straightConnector1">
            <a:avLst/>
          </a:prstGeom>
          <a:ln w="22225">
            <a:solidFill>
              <a:schemeClr val="tx1">
                <a:alpha val="1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B61395CE-0DAC-5E71-CEC5-68487543BAD3}"/>
              </a:ext>
            </a:extLst>
          </p:cNvPr>
          <p:cNvSpPr/>
          <p:nvPr/>
        </p:nvSpPr>
        <p:spPr>
          <a:xfrm>
            <a:off x="293688" y="5566493"/>
            <a:ext cx="1828800" cy="457200"/>
          </a:xfrm>
          <a:prstGeom prst="roundRect">
            <a:avLst>
              <a:gd name="adj" fmla="val 8328"/>
            </a:avLst>
          </a:prstGeom>
          <a:solidFill>
            <a:srgbClr val="162A37"/>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28" name="Rectangle: Rounded Corners 27">
            <a:extLst>
              <a:ext uri="{FF2B5EF4-FFF2-40B4-BE49-F238E27FC236}">
                <a16:creationId xmlns:a16="http://schemas.microsoft.com/office/drawing/2014/main" id="{D26F2542-3645-D1F9-BDEE-D688211772C9}"/>
              </a:ext>
            </a:extLst>
          </p:cNvPr>
          <p:cNvSpPr/>
          <p:nvPr/>
        </p:nvSpPr>
        <p:spPr bwMode="auto">
          <a:xfrm>
            <a:off x="293688" y="6107113"/>
            <a:ext cx="1828800" cy="457200"/>
          </a:xfrm>
          <a:prstGeom prst="roundRect">
            <a:avLst>
              <a:gd name="adj" fmla="val 11519"/>
            </a:avLst>
          </a:prstGeom>
          <a:solidFill>
            <a:srgbClr val="172B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8661C5">
                    <a:lumMod val="40000"/>
                    <a:lumOff val="60000"/>
                  </a:srgbClr>
                </a:solidFill>
                <a:effectLst/>
                <a:uLnTx/>
                <a:uFillTx/>
                <a:latin typeface="Segoe UI Semibold"/>
                <a:ea typeface="+mn-ea"/>
                <a:cs typeface="Segoe UI" pitchFamily="34" charset="0"/>
              </a:rPr>
              <a:t>Developer provided</a:t>
            </a:r>
          </a:p>
        </p:txBody>
      </p:sp>
      <p:sp>
        <p:nvSpPr>
          <p:cNvPr id="29" name="Rectangle: Rounded Corners 28">
            <a:extLst>
              <a:ext uri="{FF2B5EF4-FFF2-40B4-BE49-F238E27FC236}">
                <a16:creationId xmlns:a16="http://schemas.microsoft.com/office/drawing/2014/main" id="{454348DC-387B-1382-DAAE-D4DCE3191B37}"/>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31" name="Title 1">
            <a:extLst>
              <a:ext uri="{FF2B5EF4-FFF2-40B4-BE49-F238E27FC236}">
                <a16:creationId xmlns:a16="http://schemas.microsoft.com/office/drawing/2014/main" id="{FB0C9B8B-27AB-A666-8709-9F6A25D8C92F}"/>
              </a:ext>
            </a:extLst>
          </p:cNvPr>
          <p:cNvSpPr txBox="1">
            <a:spLocks/>
          </p:cNvSpPr>
          <p:nvPr/>
        </p:nvSpPr>
        <p:spPr>
          <a:xfrm>
            <a:off x="293689" y="959093"/>
            <a:ext cx="2678112" cy="2954655"/>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Custom engine agents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Teams AI library implementation</a:t>
            </a:r>
          </a:p>
        </p:txBody>
      </p:sp>
      <p:sp>
        <p:nvSpPr>
          <p:cNvPr id="3" name="Rectangle: Rounded Corners 21">
            <a:extLst>
              <a:ext uri="{FF2B5EF4-FFF2-40B4-BE49-F238E27FC236}">
                <a16:creationId xmlns:a16="http://schemas.microsoft.com/office/drawing/2014/main" id="{4955F097-3141-9B21-E4F9-4278383D860B}"/>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EE153CC5-3907-2995-ED69-904B69DD220E}"/>
              </a:ext>
            </a:extLst>
          </p:cNvPr>
          <p:cNvSpPr>
            <a:spLocks/>
          </p:cNvSpPr>
          <p:nvPr/>
        </p:nvSpPr>
        <p:spPr>
          <a:xfrm>
            <a:off x="6516661"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7166E2C4-525D-AD99-5349-451CEC21B21E}"/>
              </a:ext>
            </a:extLst>
          </p:cNvPr>
          <p:cNvSpPr>
            <a:spLocks/>
          </p:cNvSpPr>
          <p:nvPr/>
        </p:nvSpPr>
        <p:spPr>
          <a:xfrm>
            <a:off x="3755460" y="650178"/>
            <a:ext cx="3316446"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C8421F0C-3EB7-A934-26D7-0EA6E40FB29F}"/>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86" name="Rectangle 85">
            <a:extLst>
              <a:ext uri="{FF2B5EF4-FFF2-40B4-BE49-F238E27FC236}">
                <a16:creationId xmlns:a16="http://schemas.microsoft.com/office/drawing/2014/main" id="{FACF4961-4DB7-2902-F63D-DE389ADDD76C}"/>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sp>
        <p:nvSpPr>
          <p:cNvPr id="87" name="Rectangle 86">
            <a:extLst>
              <a:ext uri="{FF2B5EF4-FFF2-40B4-BE49-F238E27FC236}">
                <a16:creationId xmlns:a16="http://schemas.microsoft.com/office/drawing/2014/main" id="{15589608-5F1B-DDFF-A04F-0136B0EEAD10}"/>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sp>
        <p:nvSpPr>
          <p:cNvPr id="88" name="Rectangle 87">
            <a:extLst>
              <a:ext uri="{FF2B5EF4-FFF2-40B4-BE49-F238E27FC236}">
                <a16:creationId xmlns:a16="http://schemas.microsoft.com/office/drawing/2014/main" id="{8A10C5F5-F985-90C1-2E70-69A76BA6F1FC}"/>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lvl="0" algn="ctr" defTabSz="760067" fontAlgn="base">
              <a:spcBef>
                <a:spcPct val="0"/>
              </a:spcBef>
              <a:spcAft>
                <a:spcPts val="600"/>
              </a:spcAft>
              <a:tabLst>
                <a:tab pos="750370" algn="l"/>
              </a:tabLst>
              <a:defRPr/>
            </a:pPr>
            <a:r>
              <a:rPr lang="en-US" sz="1600">
                <a:ln w="3175">
                  <a:noFill/>
                </a:ln>
                <a:solidFill>
                  <a:srgbClr val="FFFFFF"/>
                </a:solidFill>
              </a:rPr>
              <a:t>Actions, capabilities,                       triggers, workflows</a:t>
            </a:r>
          </a:p>
        </p:txBody>
      </p:sp>
      <p:cxnSp>
        <p:nvCxnSpPr>
          <p:cNvPr id="23" name="Straight Arrow Connector 22">
            <a:extLst>
              <a:ext uri="{FF2B5EF4-FFF2-40B4-BE49-F238E27FC236}">
                <a16:creationId xmlns:a16="http://schemas.microsoft.com/office/drawing/2014/main" id="{317FC7BD-4E53-F2E6-D779-DA8D12D52217}"/>
              </a:ext>
            </a:extLst>
          </p:cNvPr>
          <p:cNvCxnSpPr>
            <a:cxnSpLocks/>
          </p:cNvCxnSpPr>
          <p:nvPr/>
        </p:nvCxnSpPr>
        <p:spPr>
          <a:xfrm rot="5400000">
            <a:off x="6394307"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F118BC0-705B-2F8D-CDE1-B740C6620953}"/>
              </a:ext>
            </a:extLst>
          </p:cNvPr>
          <p:cNvCxnSpPr>
            <a:cxnSpLocks/>
          </p:cNvCxnSpPr>
          <p:nvPr/>
        </p:nvCxnSpPr>
        <p:spPr>
          <a:xfrm>
            <a:off x="803117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D3FE99-8F95-71D9-E6A6-DC048AC7965C}"/>
              </a:ext>
            </a:extLst>
          </p:cNvPr>
          <p:cNvCxnSpPr>
            <a:cxnSpLocks/>
          </p:cNvCxnSpPr>
          <p:nvPr/>
        </p:nvCxnSpPr>
        <p:spPr>
          <a:xfrm>
            <a:off x="4757436"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E3E279-D986-89C7-3C82-8BAEE572618B}"/>
              </a:ext>
            </a:extLst>
          </p:cNvPr>
          <p:cNvCxnSpPr>
            <a:cxnSpLocks/>
          </p:cNvCxnSpPr>
          <p:nvPr/>
        </p:nvCxnSpPr>
        <p:spPr>
          <a:xfrm>
            <a:off x="4757436"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4D72767-726B-95CF-03A1-C23685495B70}"/>
              </a:ext>
            </a:extLst>
          </p:cNvPr>
          <p:cNvCxnSpPr>
            <a:cxnSpLocks/>
          </p:cNvCxnSpPr>
          <p:nvPr/>
        </p:nvCxnSpPr>
        <p:spPr>
          <a:xfrm rot="5400000">
            <a:off x="6394307"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53EE79-5AA0-3185-4823-80C1E8272E55}"/>
              </a:ext>
            </a:extLst>
          </p:cNvPr>
          <p:cNvCxnSpPr>
            <a:cxnSpLocks/>
          </p:cNvCxnSpPr>
          <p:nvPr/>
        </p:nvCxnSpPr>
        <p:spPr>
          <a:xfrm rot="5400000">
            <a:off x="6394307"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A0DDEE49-12FE-617E-3468-7594E74419A4}"/>
              </a:ext>
            </a:extLst>
          </p:cNvPr>
          <p:cNvGrpSpPr/>
          <p:nvPr/>
        </p:nvGrpSpPr>
        <p:grpSpPr>
          <a:xfrm>
            <a:off x="7689769" y="610910"/>
            <a:ext cx="1828800" cy="368306"/>
            <a:chOff x="7975061" y="610910"/>
            <a:chExt cx="1828800" cy="368306"/>
          </a:xfrm>
        </p:grpSpPr>
        <p:sp>
          <p:nvSpPr>
            <p:cNvPr id="83" name="Rectangle: Rounded Corners 82">
              <a:extLst>
                <a:ext uri="{FF2B5EF4-FFF2-40B4-BE49-F238E27FC236}">
                  <a16:creationId xmlns:a16="http://schemas.microsoft.com/office/drawing/2014/main" id="{DF25EFB0-4B77-D185-5405-AEEE0A33F8C8}"/>
                </a:ext>
              </a:extLst>
            </p:cNvPr>
            <p:cNvSpPr>
              <a:spLocks/>
            </p:cNvSpPr>
            <p:nvPr/>
          </p:nvSpPr>
          <p:spPr bwMode="auto">
            <a:xfrm>
              <a:off x="7975061" y="610910"/>
              <a:ext cx="182880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89" name="Picture 2">
              <a:extLst>
                <a:ext uri="{FF2B5EF4-FFF2-40B4-BE49-F238E27FC236}">
                  <a16:creationId xmlns:a16="http://schemas.microsoft.com/office/drawing/2014/main" id="{1C239FA6-591A-8935-23BE-62976354D1A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356" y="651103"/>
              <a:ext cx="287920" cy="287920"/>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a:extLst>
                <a:ext uri="{FF2B5EF4-FFF2-40B4-BE49-F238E27FC236}">
                  <a16:creationId xmlns:a16="http://schemas.microsoft.com/office/drawing/2014/main" id="{516C48DD-C3DF-20A5-9C3A-E58F84347CEA}"/>
                </a:ext>
              </a:extLst>
            </p:cNvPr>
            <p:cNvSpPr>
              <a:spLocks/>
            </p:cNvSpPr>
            <p:nvPr/>
          </p:nvSpPr>
          <p:spPr>
            <a:xfrm>
              <a:off x="8415944" y="710425"/>
              <a:ext cx="1349728"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365 Copilot</a:t>
              </a:r>
            </a:p>
          </p:txBody>
        </p:sp>
      </p:grpSp>
      <p:grpSp>
        <p:nvGrpSpPr>
          <p:cNvPr id="91" name="Group 90">
            <a:extLst>
              <a:ext uri="{FF2B5EF4-FFF2-40B4-BE49-F238E27FC236}">
                <a16:creationId xmlns:a16="http://schemas.microsoft.com/office/drawing/2014/main" id="{B97109E3-2820-89C4-4158-7E45EBC6EDED}"/>
              </a:ext>
            </a:extLst>
          </p:cNvPr>
          <p:cNvGrpSpPr/>
          <p:nvPr/>
        </p:nvGrpSpPr>
        <p:grpSpPr>
          <a:xfrm>
            <a:off x="5987289" y="601972"/>
            <a:ext cx="1593410" cy="368306"/>
            <a:chOff x="6272581" y="601972"/>
            <a:chExt cx="1593410" cy="368306"/>
          </a:xfrm>
        </p:grpSpPr>
        <p:sp>
          <p:nvSpPr>
            <p:cNvPr id="92" name="Rectangle: Rounded Corners 91">
              <a:extLst>
                <a:ext uri="{FF2B5EF4-FFF2-40B4-BE49-F238E27FC236}">
                  <a16:creationId xmlns:a16="http://schemas.microsoft.com/office/drawing/2014/main" id="{BA0AF648-0407-5DAB-FE3D-FEAB63E1ED92}"/>
                </a:ext>
              </a:extLst>
            </p:cNvPr>
            <p:cNvSpPr>
              <a:spLocks/>
            </p:cNvSpPr>
            <p:nvPr/>
          </p:nvSpPr>
          <p:spPr bwMode="auto">
            <a:xfrm>
              <a:off x="6272581" y="601972"/>
              <a:ext cx="159341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93" name="Picture 2" descr="Microsoft Teams Logo Icon (2024) - Free Download PNG, SVG, AI">
              <a:extLst>
                <a:ext uri="{FF2B5EF4-FFF2-40B4-BE49-F238E27FC236}">
                  <a16:creationId xmlns:a16="http://schemas.microsoft.com/office/drawing/2014/main" id="{40BA85F0-FC67-CFEB-33A0-CA702F52B0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381651" y="667032"/>
              <a:ext cx="255664" cy="238186"/>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a:extLst>
                <a:ext uri="{FF2B5EF4-FFF2-40B4-BE49-F238E27FC236}">
                  <a16:creationId xmlns:a16="http://schemas.microsoft.com/office/drawing/2014/main" id="{3A4AECBA-67F9-2A14-FE19-3B9559E850AC}"/>
                </a:ext>
              </a:extLst>
            </p:cNvPr>
            <p:cNvSpPr>
              <a:spLocks/>
            </p:cNvSpPr>
            <p:nvPr/>
          </p:nvSpPr>
          <p:spPr>
            <a:xfrm>
              <a:off x="6722984" y="701486"/>
              <a:ext cx="1033937"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Teams</a:t>
              </a:r>
            </a:p>
          </p:txBody>
        </p:sp>
      </p:grpSp>
    </p:spTree>
    <p:extLst>
      <p:ext uri="{BB962C8B-B14F-4D97-AF65-F5344CB8AC3E}">
        <p14:creationId xmlns:p14="http://schemas.microsoft.com/office/powerpoint/2010/main" val="1119042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4"/>
                                        </p:tgtEl>
                                        <p:attrNameLst>
                                          <p:attrName>fillcolor</p:attrName>
                                        </p:attrNameLst>
                                      </p:cBhvr>
                                      <p:to>
                                        <a:srgbClr val="07314D"/>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par>
                                <p:cTn id="9" presetID="27" presetClass="emph" presetSubtype="0" repeatCount="2000" fill="remove" grpId="0" nodeType="withEffect">
                                  <p:stCondLst>
                                    <p:cond delay="0"/>
                                  </p:stCondLst>
                                  <p:childTnLst>
                                    <p:animClr clrSpc="rgb" dir="cw">
                                      <p:cBhvr override="childStyle">
                                        <p:cTn id="10" dur="1000" autoRev="1" fill="remove"/>
                                        <p:tgtEl>
                                          <p:spTgt spid="4"/>
                                        </p:tgtEl>
                                        <p:attrNameLst>
                                          <p:attrName>style.color</p:attrName>
                                        </p:attrNameLst>
                                      </p:cBhvr>
                                      <p:to>
                                        <a:srgbClr val="603BA1"/>
                                      </p:to>
                                    </p:animClr>
                                    <p:animClr clrSpc="rgb" dir="cw">
                                      <p:cBhvr>
                                        <p:cTn id="11" dur="1000" autoRev="1" fill="remove"/>
                                        <p:tgtEl>
                                          <p:spTgt spid="4"/>
                                        </p:tgtEl>
                                        <p:attrNameLst>
                                          <p:attrName>fillcolor</p:attrName>
                                        </p:attrNameLst>
                                      </p:cBhvr>
                                      <p:to>
                                        <a:srgbClr val="603BA1"/>
                                      </p:to>
                                    </p:animClr>
                                    <p:set>
                                      <p:cBhvr>
                                        <p:cTn id="12" dur="1000" autoRev="1" fill="remove"/>
                                        <p:tgtEl>
                                          <p:spTgt spid="4"/>
                                        </p:tgtEl>
                                        <p:attrNameLst>
                                          <p:attrName>fill.type</p:attrName>
                                        </p:attrNameLst>
                                      </p:cBhvr>
                                      <p:to>
                                        <p:strVal val="solid"/>
                                      </p:to>
                                    </p:set>
                                    <p:set>
                                      <p:cBhvr>
                                        <p:cTn id="13" dur="1000" autoRev="1" fill="remove"/>
                                        <p:tgtEl>
                                          <p:spTgt spid="4"/>
                                        </p:tgtEl>
                                        <p:attrNameLst>
                                          <p:attrName>fill.on</p:attrName>
                                        </p:attrNameLst>
                                      </p:cBhvr>
                                      <p:to>
                                        <p:strVal val="true"/>
                                      </p:to>
                                    </p:set>
                                  </p:childTnLst>
                                </p:cTn>
                              </p:par>
                              <p:par>
                                <p:cTn id="14" presetID="27" presetClass="emph" presetSubtype="0" repeatCount="2000" fill="remove" grpId="0" nodeType="withEffect">
                                  <p:stCondLst>
                                    <p:cond delay="0"/>
                                  </p:stCondLst>
                                  <p:childTnLst>
                                    <p:animClr clrSpc="rgb" dir="cw">
                                      <p:cBhvr override="childStyle">
                                        <p:cTn id="15" dur="1000" autoRev="1" fill="remove"/>
                                        <p:tgtEl>
                                          <p:spTgt spid="15"/>
                                        </p:tgtEl>
                                        <p:attrNameLst>
                                          <p:attrName>style.color</p:attrName>
                                        </p:attrNameLst>
                                      </p:cBhvr>
                                      <p:to>
                                        <a:srgbClr val="603BA1"/>
                                      </p:to>
                                    </p:animClr>
                                    <p:animClr clrSpc="rgb" dir="cw">
                                      <p:cBhvr>
                                        <p:cTn id="16" dur="1000" autoRev="1" fill="remove"/>
                                        <p:tgtEl>
                                          <p:spTgt spid="15"/>
                                        </p:tgtEl>
                                        <p:attrNameLst>
                                          <p:attrName>fillcolor</p:attrName>
                                        </p:attrNameLst>
                                      </p:cBhvr>
                                      <p:to>
                                        <a:srgbClr val="603BA1"/>
                                      </p:to>
                                    </p:animClr>
                                    <p:set>
                                      <p:cBhvr>
                                        <p:cTn id="17" dur="1000" autoRev="1" fill="remove"/>
                                        <p:tgtEl>
                                          <p:spTgt spid="15"/>
                                        </p:tgtEl>
                                        <p:attrNameLst>
                                          <p:attrName>fill.type</p:attrName>
                                        </p:attrNameLst>
                                      </p:cBhvr>
                                      <p:to>
                                        <p:strVal val="solid"/>
                                      </p:to>
                                    </p:set>
                                    <p:set>
                                      <p:cBhvr>
                                        <p:cTn id="18" dur="1000" autoRev="1" fill="remove"/>
                                        <p:tgtEl>
                                          <p:spTgt spid="15"/>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27" presetClass="emph" presetSubtype="0" repeatCount="2000" fill="remove" grpId="0" nodeType="clickEffect">
                                  <p:stCondLst>
                                    <p:cond delay="0"/>
                                  </p:stCondLst>
                                  <p:childTnLst>
                                    <p:animClr clrSpc="rgb" dir="cw">
                                      <p:cBhvr override="childStyle">
                                        <p:cTn id="22" dur="1000" autoRev="1" fill="remove"/>
                                        <p:tgtEl>
                                          <p:spTgt spid="28"/>
                                        </p:tgtEl>
                                        <p:attrNameLst>
                                          <p:attrName>style.color</p:attrName>
                                        </p:attrNameLst>
                                      </p:cBhvr>
                                      <p:to>
                                        <a:srgbClr val="603BA1"/>
                                      </p:to>
                                    </p:animClr>
                                    <p:animClr clrSpc="rgb" dir="cw">
                                      <p:cBhvr>
                                        <p:cTn id="23" dur="1000" autoRev="1" fill="remove"/>
                                        <p:tgtEl>
                                          <p:spTgt spid="28"/>
                                        </p:tgtEl>
                                        <p:attrNameLst>
                                          <p:attrName>fillcolor</p:attrName>
                                        </p:attrNameLst>
                                      </p:cBhvr>
                                      <p:to>
                                        <a:srgbClr val="603BA1"/>
                                      </p:to>
                                    </p:animClr>
                                    <p:set>
                                      <p:cBhvr>
                                        <p:cTn id="24" dur="1000" autoRev="1" fill="remove"/>
                                        <p:tgtEl>
                                          <p:spTgt spid="28"/>
                                        </p:tgtEl>
                                        <p:attrNameLst>
                                          <p:attrName>fill.type</p:attrName>
                                        </p:attrNameLst>
                                      </p:cBhvr>
                                      <p:to>
                                        <p:strVal val="solid"/>
                                      </p:to>
                                    </p:set>
                                    <p:set>
                                      <p:cBhvr>
                                        <p:cTn id="25" dur="1000" autoRev="1" fill="remove"/>
                                        <p:tgtEl>
                                          <p:spTgt spid="28"/>
                                        </p:tgtEl>
                                        <p:attrNameLst>
                                          <p:attrName>fill.on</p:attrName>
                                        </p:attrNameLst>
                                      </p:cBhvr>
                                      <p:to>
                                        <p:strVal val="true"/>
                                      </p:to>
                                    </p:set>
                                  </p:childTnLst>
                                </p:cTn>
                              </p:par>
                              <p:par>
                                <p:cTn id="26" presetID="27" presetClass="emph" presetSubtype="0" repeatCount="2000" fill="remove" grpId="0" nodeType="withEffect">
                                  <p:stCondLst>
                                    <p:cond delay="0"/>
                                  </p:stCondLst>
                                  <p:childTnLst>
                                    <p:animClr clrSpc="rgb" dir="cw">
                                      <p:cBhvr override="childStyle">
                                        <p:cTn id="27" dur="1000" autoRev="1" fill="remove"/>
                                        <p:tgtEl>
                                          <p:spTgt spid="29"/>
                                        </p:tgtEl>
                                        <p:attrNameLst>
                                          <p:attrName>style.color</p:attrName>
                                        </p:attrNameLst>
                                      </p:cBhvr>
                                      <p:to>
                                        <a:srgbClr val="603BA1"/>
                                      </p:to>
                                    </p:animClr>
                                    <p:animClr clrSpc="rgb" dir="cw">
                                      <p:cBhvr>
                                        <p:cTn id="28" dur="1000" autoRev="1" fill="remove"/>
                                        <p:tgtEl>
                                          <p:spTgt spid="29"/>
                                        </p:tgtEl>
                                        <p:attrNameLst>
                                          <p:attrName>fillcolor</p:attrName>
                                        </p:attrNameLst>
                                      </p:cBhvr>
                                      <p:to>
                                        <a:srgbClr val="603BA1"/>
                                      </p:to>
                                    </p:animClr>
                                    <p:set>
                                      <p:cBhvr>
                                        <p:cTn id="29" dur="1000" autoRev="1" fill="remove"/>
                                        <p:tgtEl>
                                          <p:spTgt spid="29"/>
                                        </p:tgtEl>
                                        <p:attrNameLst>
                                          <p:attrName>fill.type</p:attrName>
                                        </p:attrNameLst>
                                      </p:cBhvr>
                                      <p:to>
                                        <p:strVal val="solid"/>
                                      </p:to>
                                    </p:set>
                                    <p:set>
                                      <p:cBhvr>
                                        <p:cTn id="30" dur="1000" autoRev="1" fill="remove"/>
                                        <p:tgtEl>
                                          <p:spTgt spid="29"/>
                                        </p:tgtEl>
                                        <p:attrNameLst>
                                          <p:attrName>fill.on</p:attrName>
                                        </p:attrNameLst>
                                      </p:cBhvr>
                                      <p:to>
                                        <p:strVal val="true"/>
                                      </p:to>
                                    </p:set>
                                  </p:childTnLst>
                                </p:cTn>
                              </p:par>
                              <p:par>
                                <p:cTn id="31" presetID="27" presetClass="emph" presetSubtype="0" repeatCount="2000" fill="remove" grpId="0" nodeType="withEffect">
                                  <p:stCondLst>
                                    <p:cond delay="0"/>
                                  </p:stCondLst>
                                  <p:childTnLst>
                                    <p:animClr clrSpc="rgb" dir="cw">
                                      <p:cBhvr override="childStyle">
                                        <p:cTn id="32" dur="1000" autoRev="1" fill="remove"/>
                                        <p:tgtEl>
                                          <p:spTgt spid="7"/>
                                        </p:tgtEl>
                                        <p:attrNameLst>
                                          <p:attrName>style.color</p:attrName>
                                        </p:attrNameLst>
                                      </p:cBhvr>
                                      <p:to>
                                        <a:srgbClr val="603BA1"/>
                                      </p:to>
                                    </p:animClr>
                                    <p:animClr clrSpc="rgb" dir="cw">
                                      <p:cBhvr>
                                        <p:cTn id="33" dur="1000" autoRev="1" fill="remove"/>
                                        <p:tgtEl>
                                          <p:spTgt spid="7"/>
                                        </p:tgtEl>
                                        <p:attrNameLst>
                                          <p:attrName>fillcolor</p:attrName>
                                        </p:attrNameLst>
                                      </p:cBhvr>
                                      <p:to>
                                        <a:srgbClr val="603BA1"/>
                                      </p:to>
                                    </p:animClr>
                                    <p:set>
                                      <p:cBhvr>
                                        <p:cTn id="34" dur="1000" autoRev="1" fill="remove"/>
                                        <p:tgtEl>
                                          <p:spTgt spid="7"/>
                                        </p:tgtEl>
                                        <p:attrNameLst>
                                          <p:attrName>fill.type</p:attrName>
                                        </p:attrNameLst>
                                      </p:cBhvr>
                                      <p:to>
                                        <p:strVal val="solid"/>
                                      </p:to>
                                    </p:set>
                                    <p:set>
                                      <p:cBhvr>
                                        <p:cTn id="35" dur="1000" autoRev="1" fill="remove"/>
                                        <p:tgtEl>
                                          <p:spTgt spid="7"/>
                                        </p:tgtEl>
                                        <p:attrNameLst>
                                          <p:attrName>fill.on</p:attrName>
                                        </p:attrNameLst>
                                      </p:cBhvr>
                                      <p:to>
                                        <p:strVal val="true"/>
                                      </p:to>
                                    </p:set>
                                  </p:childTnLst>
                                </p:cTn>
                              </p:par>
                              <p:par>
                                <p:cTn id="36" presetID="27" presetClass="emph" presetSubtype="0" repeatCount="2000" fill="remove" grpId="0" nodeType="withEffect">
                                  <p:stCondLst>
                                    <p:cond delay="0"/>
                                  </p:stCondLst>
                                  <p:childTnLst>
                                    <p:animClr clrSpc="rgb" dir="cw">
                                      <p:cBhvr override="childStyle">
                                        <p:cTn id="37" dur="1000" autoRev="1" fill="remove"/>
                                        <p:tgtEl>
                                          <p:spTgt spid="8"/>
                                        </p:tgtEl>
                                        <p:attrNameLst>
                                          <p:attrName>style.color</p:attrName>
                                        </p:attrNameLst>
                                      </p:cBhvr>
                                      <p:to>
                                        <a:srgbClr val="603BA1"/>
                                      </p:to>
                                    </p:animClr>
                                    <p:animClr clrSpc="rgb" dir="cw">
                                      <p:cBhvr>
                                        <p:cTn id="38" dur="1000" autoRev="1" fill="remove"/>
                                        <p:tgtEl>
                                          <p:spTgt spid="8"/>
                                        </p:tgtEl>
                                        <p:attrNameLst>
                                          <p:attrName>fillcolor</p:attrName>
                                        </p:attrNameLst>
                                      </p:cBhvr>
                                      <p:to>
                                        <a:srgbClr val="603BA1"/>
                                      </p:to>
                                    </p:animClr>
                                    <p:set>
                                      <p:cBhvr>
                                        <p:cTn id="39" dur="1000" autoRev="1" fill="remove"/>
                                        <p:tgtEl>
                                          <p:spTgt spid="8"/>
                                        </p:tgtEl>
                                        <p:attrNameLst>
                                          <p:attrName>fill.type</p:attrName>
                                        </p:attrNameLst>
                                      </p:cBhvr>
                                      <p:to>
                                        <p:strVal val="solid"/>
                                      </p:to>
                                    </p:set>
                                    <p:set>
                                      <p:cBhvr>
                                        <p:cTn id="40" dur="1000" autoRev="1" fill="remove"/>
                                        <p:tgtEl>
                                          <p:spTgt spid="8"/>
                                        </p:tgtEl>
                                        <p:attrNameLst>
                                          <p:attrName>fill.on</p:attrName>
                                        </p:attrNameLst>
                                      </p:cBhvr>
                                      <p:to>
                                        <p:strVal val="true"/>
                                      </p:to>
                                    </p:set>
                                  </p:childTnLst>
                                </p:cTn>
                              </p:par>
                              <p:par>
                                <p:cTn id="41" presetID="27" presetClass="emph" presetSubtype="0" repeatCount="2000" fill="remove" grpId="0" nodeType="withEffect">
                                  <p:stCondLst>
                                    <p:cond delay="0"/>
                                  </p:stCondLst>
                                  <p:childTnLst>
                                    <p:animClr clrSpc="rgb" dir="cw">
                                      <p:cBhvr override="childStyle">
                                        <p:cTn id="42" dur="1000" autoRev="1" fill="remove"/>
                                        <p:tgtEl>
                                          <p:spTgt spid="9"/>
                                        </p:tgtEl>
                                        <p:attrNameLst>
                                          <p:attrName>style.color</p:attrName>
                                        </p:attrNameLst>
                                      </p:cBhvr>
                                      <p:to>
                                        <a:srgbClr val="603BA1"/>
                                      </p:to>
                                    </p:animClr>
                                    <p:animClr clrSpc="rgb" dir="cw">
                                      <p:cBhvr>
                                        <p:cTn id="43" dur="1000" autoRev="1" fill="remove"/>
                                        <p:tgtEl>
                                          <p:spTgt spid="9"/>
                                        </p:tgtEl>
                                        <p:attrNameLst>
                                          <p:attrName>fillcolor</p:attrName>
                                        </p:attrNameLst>
                                      </p:cBhvr>
                                      <p:to>
                                        <a:srgbClr val="603BA1"/>
                                      </p:to>
                                    </p:animClr>
                                    <p:set>
                                      <p:cBhvr>
                                        <p:cTn id="44" dur="1000" autoRev="1" fill="remove"/>
                                        <p:tgtEl>
                                          <p:spTgt spid="9"/>
                                        </p:tgtEl>
                                        <p:attrNameLst>
                                          <p:attrName>fill.type</p:attrName>
                                        </p:attrNameLst>
                                      </p:cBhvr>
                                      <p:to>
                                        <p:strVal val="solid"/>
                                      </p:to>
                                    </p:set>
                                    <p:set>
                                      <p:cBhvr>
                                        <p:cTn id="45" dur="1000" autoRev="1" fill="remove"/>
                                        <p:tgtEl>
                                          <p:spTgt spid="9"/>
                                        </p:tgtEl>
                                        <p:attrNameLst>
                                          <p:attrName>fill.on</p:attrName>
                                        </p:attrNameLst>
                                      </p:cBhvr>
                                      <p:to>
                                        <p:strVal val="true"/>
                                      </p:to>
                                    </p:set>
                                  </p:childTnLst>
                                </p:cTn>
                              </p:par>
                              <p:par>
                                <p:cTn id="46" presetID="27" presetClass="emph" presetSubtype="0" repeatCount="2000" fill="remove" grpId="0" nodeType="withEffect">
                                  <p:stCondLst>
                                    <p:cond delay="0"/>
                                  </p:stCondLst>
                                  <p:childTnLst>
                                    <p:animClr clrSpc="rgb" dir="cw">
                                      <p:cBhvr override="childStyle">
                                        <p:cTn id="47" dur="1000" autoRev="1" fill="remove"/>
                                        <p:tgtEl>
                                          <p:spTgt spid="6"/>
                                        </p:tgtEl>
                                        <p:attrNameLst>
                                          <p:attrName>style.color</p:attrName>
                                        </p:attrNameLst>
                                      </p:cBhvr>
                                      <p:to>
                                        <a:srgbClr val="603BA1"/>
                                      </p:to>
                                    </p:animClr>
                                    <p:animClr clrSpc="rgb" dir="cw">
                                      <p:cBhvr>
                                        <p:cTn id="48" dur="1000" autoRev="1" fill="remove"/>
                                        <p:tgtEl>
                                          <p:spTgt spid="6"/>
                                        </p:tgtEl>
                                        <p:attrNameLst>
                                          <p:attrName>fillcolor</p:attrName>
                                        </p:attrNameLst>
                                      </p:cBhvr>
                                      <p:to>
                                        <a:srgbClr val="603BA1"/>
                                      </p:to>
                                    </p:animClr>
                                    <p:set>
                                      <p:cBhvr>
                                        <p:cTn id="49" dur="1000" autoRev="1" fill="remove"/>
                                        <p:tgtEl>
                                          <p:spTgt spid="6"/>
                                        </p:tgtEl>
                                        <p:attrNameLst>
                                          <p:attrName>fill.type</p:attrName>
                                        </p:attrNameLst>
                                      </p:cBhvr>
                                      <p:to>
                                        <p:strVal val="solid"/>
                                      </p:to>
                                    </p:set>
                                    <p:set>
                                      <p:cBhvr>
                                        <p:cTn id="50" dur="1000" autoRev="1" fill="remove"/>
                                        <p:tgtEl>
                                          <p:spTgt spid="6"/>
                                        </p:tgtEl>
                                        <p:attrNameLst>
                                          <p:attrName>fill.on</p:attrName>
                                        </p:attrNameLst>
                                      </p:cBhvr>
                                      <p:to>
                                        <p:strVal val="true"/>
                                      </p:to>
                                    </p:set>
                                  </p:childTnLst>
                                </p:cTn>
                              </p:par>
                              <p:par>
                                <p:cTn id="51" presetID="27" presetClass="emph" presetSubtype="0" repeatCount="2000" fill="remove" grpId="0" nodeType="withEffect">
                                  <p:stCondLst>
                                    <p:cond delay="0"/>
                                  </p:stCondLst>
                                  <p:childTnLst>
                                    <p:animClr clrSpc="rgb" dir="cw">
                                      <p:cBhvr override="childStyle">
                                        <p:cTn id="52" dur="1000" autoRev="1" fill="remove"/>
                                        <p:tgtEl>
                                          <p:spTgt spid="5"/>
                                        </p:tgtEl>
                                        <p:attrNameLst>
                                          <p:attrName>style.color</p:attrName>
                                        </p:attrNameLst>
                                      </p:cBhvr>
                                      <p:to>
                                        <a:srgbClr val="603BA1"/>
                                      </p:to>
                                    </p:animClr>
                                    <p:animClr clrSpc="rgb" dir="cw">
                                      <p:cBhvr>
                                        <p:cTn id="53" dur="1000" autoRev="1" fill="remove"/>
                                        <p:tgtEl>
                                          <p:spTgt spid="5"/>
                                        </p:tgtEl>
                                        <p:attrNameLst>
                                          <p:attrName>fillcolor</p:attrName>
                                        </p:attrNameLst>
                                      </p:cBhvr>
                                      <p:to>
                                        <a:srgbClr val="603BA1"/>
                                      </p:to>
                                    </p:animClr>
                                    <p:set>
                                      <p:cBhvr>
                                        <p:cTn id="54" dur="1000" autoRev="1" fill="remove"/>
                                        <p:tgtEl>
                                          <p:spTgt spid="5"/>
                                        </p:tgtEl>
                                        <p:attrNameLst>
                                          <p:attrName>fill.type</p:attrName>
                                        </p:attrNameLst>
                                      </p:cBhvr>
                                      <p:to>
                                        <p:strVal val="solid"/>
                                      </p:to>
                                    </p:set>
                                    <p:set>
                                      <p:cBhvr>
                                        <p:cTn id="55" dur="100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5" grpId="0" animBg="1"/>
      <p:bldP spid="28"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589044" y="457622"/>
            <a:ext cx="11016957" cy="565010"/>
          </a:xfrm>
        </p:spPr>
        <p:txBody>
          <a:bodyPr/>
          <a:lstStyle/>
          <a:p>
            <a:pPr algn="ctr">
              <a:defRPr/>
            </a:pPr>
            <a:r>
              <a:rPr lang="en-US"/>
              <a:t>Building your custom engine agents</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590933" y="1701641"/>
            <a:ext cx="5465317" cy="3817079"/>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14225">
                  <a:defRPr/>
                </a:pPr>
                <a:r>
                  <a:rPr lang="en-US" sz="1800">
                    <a:solidFill>
                      <a:prstClr val="white"/>
                    </a:solidFill>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14225">
                  <a:defRPr/>
                </a:pPr>
                <a:r>
                  <a:rPr lang="en-US" sz="1800">
                    <a:solidFill>
                      <a:prstClr val="white"/>
                    </a:solidFill>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780" tIns="18285" rIns="137141" bIns="54856" numCol="1" spcCol="0" rtlCol="0" fromWordArt="0" anchor="ctr" anchorCtr="0" forceAA="0" compatLnSpc="1">
              <a:prstTxWarp prst="textNoShape">
                <a:avLst/>
              </a:prstTxWarp>
              <a:noAutofit/>
            </a:bodyPr>
            <a:lstStyle/>
            <a:p>
              <a:pPr algn="ctr" fontAlgn="base">
                <a:spcBef>
                  <a:spcPct val="0"/>
                </a:spcBef>
                <a:spcAft>
                  <a:spcPct val="0"/>
                </a:spcAft>
              </a:pPr>
              <a:r>
                <a:rPr lang="en-US" sz="1800" b="1">
                  <a:ln w="3175">
                    <a:noFill/>
                  </a:ln>
                  <a:gradFill>
                    <a:gsLst>
                      <a:gs pos="53147">
                        <a:srgbClr val="FFFFFF"/>
                      </a:gs>
                      <a:gs pos="28000">
                        <a:srgbClr val="FFFFFF"/>
                      </a:gs>
                    </a:gsLst>
                    <a:path path="circle">
                      <a:fillToRect l="100000" b="100000"/>
                    </a:path>
                  </a:gradFill>
                  <a:latin typeface="+mj-lt"/>
                  <a:cs typeface="Segoe UI" pitchFamily="34" charset="0"/>
                </a:rPr>
                <a:t>LLM/SLM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780" tIns="18285" rIns="137141" bIns="54856" numCol="1" spcCol="0" rtlCol="0" fromWordArt="0" anchor="ctr" anchorCtr="0" forceAA="0" compatLnSpc="1">
              <a:prstTxWarp prst="textNoShape">
                <a:avLst/>
              </a:prstTxWarp>
              <a:noAutofit/>
            </a:bodyPr>
            <a:lstStyle/>
            <a:p>
              <a:pPr algn="ctr" fontAlgn="base">
                <a:spcBef>
                  <a:spcPct val="0"/>
                </a:spcBef>
                <a:spcAft>
                  <a:spcPct val="0"/>
                </a:spcAft>
              </a:pPr>
              <a:r>
                <a:rPr lang="en-US" sz="1800"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085177" y="3311592"/>
            <a:ext cx="440264" cy="531737"/>
          </a:xfrm>
          <a:prstGeom prst="rect">
            <a:avLst/>
          </a:prstGeom>
          <a:noFill/>
        </p:spPr>
        <p:txBody>
          <a:bodyPr wrap="square" rtlCol="0" anchor="ctr">
            <a:spAutoFit/>
          </a:bodyPr>
          <a:lstStyle/>
          <a:p>
            <a:pPr algn="ctr" defTabSz="914225">
              <a:defRPr/>
            </a:pPr>
            <a:r>
              <a:rPr lang="en-US" sz="2800">
                <a:latin typeface="Segoe UI Light" panose="020B0502040204020203" pitchFamily="34" charset="0"/>
                <a:cs typeface="Segoe UI Light" panose="020B0502040204020203" pitchFamily="34" charset="0"/>
              </a:rPr>
              <a:t>+</a:t>
            </a:r>
          </a:p>
        </p:txBody>
      </p:sp>
      <p:sp>
        <p:nvSpPr>
          <p:cNvPr id="8" name="Rounded Rectangle 7">
            <a:extLst>
              <a:ext uri="{FF2B5EF4-FFF2-40B4-BE49-F238E27FC236}">
                <a16:creationId xmlns:a16="http://schemas.microsoft.com/office/drawing/2014/main" id="{6F5C79C8-2E0C-3B7A-489D-FAF4438959EC}"/>
              </a:ext>
            </a:extLst>
          </p:cNvPr>
          <p:cNvSpPr/>
          <p:nvPr/>
        </p:nvSpPr>
        <p:spPr>
          <a:xfrm>
            <a:off x="6527831" y="4478289"/>
            <a:ext cx="5085444" cy="1040431"/>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574" tIns="0" rIns="182854" bIns="71989" numCol="1" spcCol="0" rtlCol="0" fromWordArt="0" anchor="ctr" anchorCtr="0" forceAA="0" compatLnSpc="1">
            <a:prstTxWarp prst="textNoShape">
              <a:avLst/>
            </a:prstTxWarp>
            <a:noAutofit/>
          </a:bodyPr>
          <a:lstStyle/>
          <a:p>
            <a:pPr defTabSz="932293" fontAlgn="base">
              <a:spcBef>
                <a:spcPct val="0"/>
              </a:spcBef>
              <a:spcAft>
                <a:spcPct val="0"/>
              </a:spcAft>
            </a:pPr>
            <a:r>
              <a:rPr lang="en-US" sz="2000" b="1">
                <a:ln w="3175">
                  <a:noFill/>
                </a:ln>
                <a:gradFill flip="none">
                  <a:gsLst>
                    <a:gs pos="0">
                      <a:srgbClr val="FFA38B"/>
                    </a:gs>
                    <a:gs pos="100000">
                      <a:srgbClr val="D59ED7"/>
                    </a:gs>
                  </a:gsLst>
                  <a:path path="circle">
                    <a:fillToRect l="100000" t="100000"/>
                  </a:path>
                  <a:tileRect r="-100000" b="-100000"/>
                </a:gradFill>
                <a:latin typeface="Segoe UI Semibold"/>
                <a:cs typeface="Segoe UI"/>
              </a:rPr>
              <a:t>Model:</a:t>
            </a:r>
          </a:p>
          <a:p>
            <a:pPr defTabSz="932293" fontAlgn="base">
              <a:spcBef>
                <a:spcPts val="600"/>
              </a:spcBef>
              <a:spcAft>
                <a:spcPct val="0"/>
              </a:spcAft>
            </a:pPr>
            <a:r>
              <a:rPr lang="en-US" sz="1600">
                <a:solidFill>
                  <a:schemeClr val="tx1"/>
                </a:solidFill>
                <a:latin typeface="Segoe UI"/>
                <a:cs typeface="Segoe UI"/>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293975" y="4998503"/>
            <a:ext cx="230821"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EFC2FEF7-E12D-C6BD-320B-CAA86B79DAB5}"/>
              </a:ext>
            </a:extLst>
          </p:cNvPr>
          <p:cNvSpPr/>
          <p:nvPr/>
        </p:nvSpPr>
        <p:spPr>
          <a:xfrm>
            <a:off x="6527831" y="2943194"/>
            <a:ext cx="5085444" cy="1341822"/>
          </a:xfrm>
          <a:prstGeom prst="roundRect">
            <a:avLst>
              <a:gd name="adj" fmla="val 1142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0" rIns="182854" bIns="71989" numCol="1" spcCol="0" rtlCol="0" fromWordArt="0" anchor="ctr" anchorCtr="0" forceAA="0" compatLnSpc="1">
            <a:prstTxWarp prst="textNoShape">
              <a:avLst/>
            </a:prstTxWarp>
            <a:noAutofit/>
          </a:bodyPr>
          <a:lstStyle/>
          <a:p>
            <a:pPr defTabSz="932293" fontAlgn="base">
              <a:spcBef>
                <a:spcPct val="0"/>
              </a:spcBef>
              <a:spcAft>
                <a:spcPct val="0"/>
              </a:spcAft>
            </a:pPr>
            <a:r>
              <a:rPr lang="en-US" sz="2000" b="1">
                <a:ln w="3175">
                  <a:noFill/>
                </a:ln>
                <a:gradFill flip="none">
                  <a:gsLst>
                    <a:gs pos="0">
                      <a:srgbClr val="8DC8E8"/>
                    </a:gs>
                    <a:gs pos="100000">
                      <a:srgbClr val="49C5B1"/>
                    </a:gs>
                  </a:gsLst>
                  <a:path path="circle">
                    <a:fillToRect l="100000" t="100000"/>
                  </a:path>
                  <a:tileRect r="-100000" b="-100000"/>
                </a:gradFill>
                <a:latin typeface="Segoe UI Semibold"/>
                <a:cs typeface="Segoe UI"/>
              </a:rPr>
              <a:t>Conversational Interface:</a:t>
            </a:r>
          </a:p>
          <a:p>
            <a:pPr defTabSz="932293" fontAlgn="base">
              <a:spcBef>
                <a:spcPts val="600"/>
              </a:spcBef>
              <a:spcAft>
                <a:spcPct val="0"/>
              </a:spcAft>
            </a:pPr>
            <a:r>
              <a:rPr lang="en-US" sz="1600">
                <a:solidFill>
                  <a:schemeClr val="tx1"/>
                </a:solidFill>
                <a:latin typeface="Segoe UI"/>
                <a:cs typeface="Segoe UI"/>
              </a:rPr>
              <a:t>Instructions, Actions, Handlers, </a:t>
            </a:r>
            <a:br>
              <a:rPr lang="en-US" sz="1600">
                <a:solidFill>
                  <a:schemeClr val="tx1"/>
                </a:solidFill>
                <a:latin typeface="Segoe UI" panose="020B0502040204020203" pitchFamily="34" charset="0"/>
                <a:cs typeface="Segoe UI" panose="020B0502040204020203" pitchFamily="34" charset="0"/>
              </a:rPr>
            </a:br>
            <a:r>
              <a:rPr lang="en-US" sz="1600">
                <a:solidFill>
                  <a:schemeClr val="tx1"/>
                </a:solidFill>
                <a:latin typeface="Segoe UI"/>
                <a:cs typeface="Segoe UI"/>
              </a:rPr>
              <a:t>Triggers, and Intent Detection</a:t>
            </a:r>
          </a:p>
        </p:txBody>
      </p:sp>
      <p:cxnSp>
        <p:nvCxnSpPr>
          <p:cNvPr id="12" name="Straight Connector 11">
            <a:extLst>
              <a:ext uri="{FF2B5EF4-FFF2-40B4-BE49-F238E27FC236}">
                <a16:creationId xmlns:a16="http://schemas.microsoft.com/office/drawing/2014/main" id="{A494CCC3-EE15-A89C-8953-3B44FAE75F97}"/>
              </a:ext>
            </a:extLst>
          </p:cNvPr>
          <p:cNvCxnSpPr>
            <a:cxnSpLocks/>
          </p:cNvCxnSpPr>
          <p:nvPr/>
        </p:nvCxnSpPr>
        <p:spPr>
          <a:xfrm flipH="1">
            <a:off x="6293975" y="3614104"/>
            <a:ext cx="230821"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TextBox 12">
            <a:extLst>
              <a:ext uri="{FF2B5EF4-FFF2-40B4-BE49-F238E27FC236}">
                <a16:creationId xmlns:a16="http://schemas.microsoft.com/office/drawing/2014/main" id="{911590C4-684F-32FD-4E5A-06C66AD6D0E4}"/>
              </a:ext>
            </a:extLst>
          </p:cNvPr>
          <p:cNvSpPr txBox="1"/>
          <p:nvPr/>
        </p:nvSpPr>
        <p:spPr>
          <a:xfrm>
            <a:off x="584981" y="5818797"/>
            <a:ext cx="5493835" cy="468972"/>
          </a:xfrm>
          <a:prstGeom prst="rect">
            <a:avLst/>
          </a:prstGeom>
          <a:noFill/>
        </p:spPr>
        <p:txBody>
          <a:bodyPr rot="0" spcFirstLastPara="0" vertOverflow="overflow" horzOverflow="overflow" vert="horz" wrap="square" lIns="91427" tIns="45713" rIns="91427" bIns="45713" numCol="1" spcCol="0" rtlCol="0" fromWordArt="0" anchor="t" anchorCtr="0" forceAA="0" compatLnSpc="1">
            <a:prstTxWarp prst="textNoShape">
              <a:avLst/>
            </a:prstTxWarp>
            <a:spAutoFit/>
          </a:bodyPr>
          <a:lstStyle/>
          <a:p>
            <a:pPr algn="ctr">
              <a:defRPr/>
            </a:pPr>
            <a:r>
              <a:rPr lang="en-US" sz="2400">
                <a:latin typeface="Segoe UI Light"/>
                <a:cs typeface="Segoe UI Light"/>
              </a:rPr>
              <a:t>.NET, JS, Python</a:t>
            </a:r>
          </a:p>
        </p:txBody>
      </p:sp>
      <p:sp>
        <p:nvSpPr>
          <p:cNvPr id="17" name="Rounded Rectangle 16">
            <a:extLst>
              <a:ext uri="{FF2B5EF4-FFF2-40B4-BE49-F238E27FC236}">
                <a16:creationId xmlns:a16="http://schemas.microsoft.com/office/drawing/2014/main" id="{E459E3E8-4645-E049-9DFE-49782102F911}"/>
              </a:ext>
            </a:extLst>
          </p:cNvPr>
          <p:cNvSpPr/>
          <p:nvPr/>
        </p:nvSpPr>
        <p:spPr>
          <a:xfrm>
            <a:off x="6515623" y="1696715"/>
            <a:ext cx="5085444" cy="1040431"/>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574" tIns="0" rIns="182854" bIns="71989" numCol="1" spcCol="0" rtlCol="0" fromWordArt="0" anchor="ctr" anchorCtr="0" forceAA="0" compatLnSpc="1">
            <a:prstTxWarp prst="textNoShape">
              <a:avLst/>
            </a:prstTxWarp>
            <a:noAutofit/>
          </a:bodyPr>
          <a:lstStyle/>
          <a:p>
            <a:pPr defTabSz="932293" fontAlgn="base">
              <a:spcBef>
                <a:spcPct val="0"/>
              </a:spcBef>
              <a:spcAft>
                <a:spcPct val="0"/>
              </a:spcAft>
            </a:pPr>
            <a:r>
              <a:rPr lang="en-US" sz="2000" b="1">
                <a:ln w="3175">
                  <a:noFill/>
                </a:ln>
                <a:gradFill flip="none">
                  <a:gsLst>
                    <a:gs pos="0">
                      <a:srgbClr val="8661C5">
                        <a:lumMod val="89000"/>
                        <a:lumOff val="11000"/>
                      </a:srgbClr>
                    </a:gs>
                    <a:gs pos="100000">
                      <a:srgbClr val="5B5FC7"/>
                    </a:gs>
                  </a:gsLst>
                  <a:path path="circle">
                    <a:fillToRect l="100000" t="100000"/>
                  </a:path>
                  <a:tileRect r="-100000" b="-100000"/>
                </a:gradFill>
                <a:latin typeface="Segoe UI Semibold"/>
                <a:cs typeface="Segoe UI"/>
              </a:rPr>
              <a:t>UX:</a:t>
            </a:r>
          </a:p>
          <a:p>
            <a:pPr defTabSz="932293" fontAlgn="base">
              <a:spcBef>
                <a:spcPts val="600"/>
              </a:spcBef>
              <a:spcAft>
                <a:spcPct val="0"/>
              </a:spcAft>
            </a:pPr>
            <a:r>
              <a:rPr lang="en-US" sz="1600">
                <a:solidFill>
                  <a:schemeClr val="tx1"/>
                </a:solidFill>
                <a:latin typeface="Segoe UI"/>
                <a:cs typeface="Segoe UI"/>
              </a:rPr>
              <a:t>Streaming, Citations, Feedback Looping, and more</a:t>
            </a:r>
          </a:p>
        </p:txBody>
      </p:sp>
      <p:cxnSp>
        <p:nvCxnSpPr>
          <p:cNvPr id="18" name="Straight Connector 17">
            <a:extLst>
              <a:ext uri="{FF2B5EF4-FFF2-40B4-BE49-F238E27FC236}">
                <a16:creationId xmlns:a16="http://schemas.microsoft.com/office/drawing/2014/main" id="{DF760FFE-260F-25C9-6396-DA79175D0154}"/>
              </a:ext>
            </a:extLst>
          </p:cNvPr>
          <p:cNvCxnSpPr>
            <a:cxnSpLocks/>
          </p:cNvCxnSpPr>
          <p:nvPr/>
        </p:nvCxnSpPr>
        <p:spPr>
          <a:xfrm flipH="1">
            <a:off x="6281767" y="2216930"/>
            <a:ext cx="230821"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0537630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B484E6-CE1F-EBAD-2F2E-61ACA7FF24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D7A234-019A-956E-48B2-5D8CC274217D}"/>
              </a:ext>
            </a:extLst>
          </p:cNvPr>
          <p:cNvSpPr>
            <a:spLocks noGrp="1"/>
          </p:cNvSpPr>
          <p:nvPr>
            <p:ph type="title"/>
          </p:nvPr>
        </p:nvSpPr>
        <p:spPr>
          <a:xfrm>
            <a:off x="584199" y="2302670"/>
            <a:ext cx="10398539" cy="1231106"/>
          </a:xfrm>
        </p:spPr>
        <p:txBody>
          <a:bodyPr/>
          <a:lstStyle/>
          <a:p>
            <a:r>
              <a:rPr lang="en-GB"/>
              <a:t>DEMO: Overview of Custom Engine Agents</a:t>
            </a:r>
          </a:p>
        </p:txBody>
      </p:sp>
      <p:sp>
        <p:nvSpPr>
          <p:cNvPr id="3" name="Text Placeholder 2">
            <a:extLst>
              <a:ext uri="{FF2B5EF4-FFF2-40B4-BE49-F238E27FC236}">
                <a16:creationId xmlns:a16="http://schemas.microsoft.com/office/drawing/2014/main" id="{B56B6779-530E-0182-B37D-9DAD2D556D27}"/>
              </a:ext>
            </a:extLst>
          </p:cNvPr>
          <p:cNvSpPr>
            <a:spLocks noGrp="1"/>
          </p:cNvSpPr>
          <p:nvPr>
            <p:ph type="body" sz="quarter" idx="12"/>
          </p:nvPr>
        </p:nvSpPr>
        <p:spPr/>
        <p:txBody>
          <a:bodyPr/>
          <a:lstStyle/>
          <a:p>
            <a:r>
              <a:rPr lang="en-GB"/>
              <a:t>Paolo Pialorsi</a:t>
            </a:r>
          </a:p>
        </p:txBody>
      </p:sp>
    </p:spTree>
    <p:extLst>
      <p:ext uri="{BB962C8B-B14F-4D97-AF65-F5344CB8AC3E}">
        <p14:creationId xmlns:p14="http://schemas.microsoft.com/office/powerpoint/2010/main" val="281662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0D576-9706-D37D-970C-AAC39592585F}"/>
              </a:ext>
            </a:extLst>
          </p:cNvPr>
          <p:cNvSpPr>
            <a:spLocks noGrp="1"/>
          </p:cNvSpPr>
          <p:nvPr>
            <p:ph type="title"/>
          </p:nvPr>
        </p:nvSpPr>
        <p:spPr>
          <a:xfrm>
            <a:off x="588266" y="2875002"/>
            <a:ext cx="3855147" cy="1107996"/>
          </a:xfrm>
        </p:spPr>
        <p:txBody>
          <a:bodyPr/>
          <a:lstStyle/>
          <a:p>
            <a:r>
              <a:rPr lang="en-US"/>
              <a:t>Why custom engine agents?</a:t>
            </a:r>
            <a:endParaRPr lang="uk-UA"/>
          </a:p>
        </p:txBody>
      </p:sp>
      <p:sp>
        <p:nvSpPr>
          <p:cNvPr id="4" name="Content Placeholder 3">
            <a:extLst>
              <a:ext uri="{FF2B5EF4-FFF2-40B4-BE49-F238E27FC236}">
                <a16:creationId xmlns:a16="http://schemas.microsoft.com/office/drawing/2014/main" id="{CECDA6A8-937A-DE08-EE14-75FEBE25B5FF}"/>
              </a:ext>
            </a:extLst>
          </p:cNvPr>
          <p:cNvSpPr txBox="1">
            <a:spLocks/>
          </p:cNvSpPr>
          <p:nvPr/>
        </p:nvSpPr>
        <p:spPr>
          <a:xfrm>
            <a:off x="6253373" y="644615"/>
            <a:ext cx="5938627" cy="531020"/>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400"/>
              </a:spcBef>
              <a:spcAft>
                <a:spcPts val="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Scenarios that require </a:t>
            </a:r>
            <a:r>
              <a:rPr kumimoji="0" lang="en-US" sz="16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usage of specific LLM / SLM</a:t>
            </a: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(open source or custom, instead of Copilot for Microsoft 365)</a:t>
            </a:r>
            <a:endParaRPr kumimoji="0" lang="en-GB"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38" name="Group 37">
            <a:extLst>
              <a:ext uri="{FF2B5EF4-FFF2-40B4-BE49-F238E27FC236}">
                <a16:creationId xmlns:a16="http://schemas.microsoft.com/office/drawing/2014/main" id="{E803990B-73DA-D9CC-F21C-898DDFCEF736}"/>
              </a:ext>
              <a:ext uri="{C183D7F6-B498-43B3-948B-1728B52AA6E4}">
                <adec:decorative xmlns:adec="http://schemas.microsoft.com/office/drawing/2017/decorative" val="1"/>
              </a:ext>
            </a:extLst>
          </p:cNvPr>
          <p:cNvGrpSpPr/>
          <p:nvPr/>
        </p:nvGrpSpPr>
        <p:grpSpPr>
          <a:xfrm>
            <a:off x="5407351" y="668753"/>
            <a:ext cx="482745" cy="482745"/>
            <a:chOff x="5383213" y="644615"/>
            <a:chExt cx="531020" cy="531020"/>
          </a:xfrm>
        </p:grpSpPr>
        <p:sp>
          <p:nvSpPr>
            <p:cNvPr id="6" name="Oval 5">
              <a:extLst>
                <a:ext uri="{FF2B5EF4-FFF2-40B4-BE49-F238E27FC236}">
                  <a16:creationId xmlns:a16="http://schemas.microsoft.com/office/drawing/2014/main" id="{24ECD340-1D79-5A74-C3D9-79E9BDA478D9}"/>
                </a:ext>
                <a:ext uri="{C183D7F6-B498-43B3-948B-1728B52AA6E4}">
                  <adec:decorative xmlns:adec="http://schemas.microsoft.com/office/drawing/2017/decorative" val="1"/>
                </a:ext>
              </a:extLst>
            </p:cNvPr>
            <p:cNvSpPr/>
            <p:nvPr/>
          </p:nvSpPr>
          <p:spPr bwMode="auto">
            <a:xfrm>
              <a:off x="5383213" y="644615"/>
              <a:ext cx="531020" cy="5310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14" name="Graphic 13">
              <a:extLst>
                <a:ext uri="{FF2B5EF4-FFF2-40B4-BE49-F238E27FC236}">
                  <a16:creationId xmlns:a16="http://schemas.microsoft.com/office/drawing/2014/main" id="{92DF7AE8-35DE-772F-53D3-1777C4E88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4374" y="735776"/>
              <a:ext cx="348698" cy="348698"/>
            </a:xfrm>
            <a:prstGeom prst="rect">
              <a:avLst/>
            </a:prstGeom>
          </p:spPr>
        </p:pic>
      </p:grpSp>
      <p:sp>
        <p:nvSpPr>
          <p:cNvPr id="26" name="Content Placeholder 3">
            <a:extLst>
              <a:ext uri="{FF2B5EF4-FFF2-40B4-BE49-F238E27FC236}">
                <a16:creationId xmlns:a16="http://schemas.microsoft.com/office/drawing/2014/main" id="{33CE1230-124F-D41D-DB60-554F82CEC60E}"/>
              </a:ext>
            </a:extLst>
          </p:cNvPr>
          <p:cNvSpPr txBox="1">
            <a:spLocks/>
          </p:cNvSpPr>
          <p:nvPr/>
        </p:nvSpPr>
        <p:spPr>
          <a:xfrm>
            <a:off x="6253373" y="1493515"/>
            <a:ext cx="5125827" cy="531020"/>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4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Publish copilots to </a:t>
            </a:r>
            <a:r>
              <a:rPr kumimoji="0" lang="en-US" sz="16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external users </a:t>
            </a:r>
            <a:br>
              <a:rPr kumimoji="0" lang="en-US" sz="16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who are not on Microsoft 365 </a:t>
            </a:r>
            <a:endParaRPr kumimoji="0" lang="en-GB"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40" name="Group 39">
            <a:extLst>
              <a:ext uri="{FF2B5EF4-FFF2-40B4-BE49-F238E27FC236}">
                <a16:creationId xmlns:a16="http://schemas.microsoft.com/office/drawing/2014/main" id="{16DC0B5F-C0F4-F841-5F72-6898314C355D}"/>
              </a:ext>
              <a:ext uri="{C183D7F6-B498-43B3-948B-1728B52AA6E4}">
                <adec:decorative xmlns:adec="http://schemas.microsoft.com/office/drawing/2017/decorative" val="1"/>
              </a:ext>
            </a:extLst>
          </p:cNvPr>
          <p:cNvGrpSpPr/>
          <p:nvPr/>
        </p:nvGrpSpPr>
        <p:grpSpPr>
          <a:xfrm>
            <a:off x="5407351" y="1517653"/>
            <a:ext cx="482745" cy="482745"/>
            <a:chOff x="5383213" y="1493516"/>
            <a:chExt cx="531020" cy="531020"/>
          </a:xfrm>
        </p:grpSpPr>
        <p:sp>
          <p:nvSpPr>
            <p:cNvPr id="9" name="Oval 8">
              <a:extLst>
                <a:ext uri="{FF2B5EF4-FFF2-40B4-BE49-F238E27FC236}">
                  <a16:creationId xmlns:a16="http://schemas.microsoft.com/office/drawing/2014/main" id="{6B3FC911-4FF8-FA3F-D9C1-7919A8AA3C5B}"/>
                </a:ext>
                <a:ext uri="{C183D7F6-B498-43B3-948B-1728B52AA6E4}">
                  <adec:decorative xmlns:adec="http://schemas.microsoft.com/office/drawing/2017/decorative" val="1"/>
                </a:ext>
              </a:extLst>
            </p:cNvPr>
            <p:cNvSpPr/>
            <p:nvPr/>
          </p:nvSpPr>
          <p:spPr bwMode="auto">
            <a:xfrm>
              <a:off x="5383213" y="1493516"/>
              <a:ext cx="531020" cy="5310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16" name="Graphic 15">
              <a:extLst>
                <a:ext uri="{FF2B5EF4-FFF2-40B4-BE49-F238E27FC236}">
                  <a16:creationId xmlns:a16="http://schemas.microsoft.com/office/drawing/2014/main" id="{F924CE85-2AD2-FAC7-780B-5E6385601C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10420" y="1620723"/>
              <a:ext cx="276606" cy="276606"/>
            </a:xfrm>
            <a:prstGeom prst="rect">
              <a:avLst/>
            </a:prstGeom>
          </p:spPr>
        </p:pic>
      </p:grpSp>
      <p:sp>
        <p:nvSpPr>
          <p:cNvPr id="27" name="Content Placeholder 3">
            <a:extLst>
              <a:ext uri="{FF2B5EF4-FFF2-40B4-BE49-F238E27FC236}">
                <a16:creationId xmlns:a16="http://schemas.microsoft.com/office/drawing/2014/main" id="{161C9F9E-56F7-D116-D791-C2FBD1DE8A0C}"/>
              </a:ext>
            </a:extLst>
          </p:cNvPr>
          <p:cNvSpPr txBox="1">
            <a:spLocks/>
          </p:cNvSpPr>
          <p:nvPr/>
        </p:nvSpPr>
        <p:spPr>
          <a:xfrm>
            <a:off x="6253373" y="2342415"/>
            <a:ext cx="4732127" cy="531020"/>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4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Enable </a:t>
            </a:r>
            <a:r>
              <a:rPr kumimoji="0" lang="en-US" sz="16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Custom UX </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based deployment</a:t>
            </a: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Your own UX/Apps + Microsoft 365 Hubs</a:t>
            </a:r>
            <a:endParaRPr kumimoji="0" lang="en-GB"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42" name="Group 41">
            <a:extLst>
              <a:ext uri="{FF2B5EF4-FFF2-40B4-BE49-F238E27FC236}">
                <a16:creationId xmlns:a16="http://schemas.microsoft.com/office/drawing/2014/main" id="{044BB041-39CB-24C7-C3DE-82360D96A724}"/>
              </a:ext>
              <a:ext uri="{C183D7F6-B498-43B3-948B-1728B52AA6E4}">
                <adec:decorative xmlns:adec="http://schemas.microsoft.com/office/drawing/2017/decorative" val="1"/>
              </a:ext>
            </a:extLst>
          </p:cNvPr>
          <p:cNvGrpSpPr/>
          <p:nvPr/>
        </p:nvGrpSpPr>
        <p:grpSpPr>
          <a:xfrm>
            <a:off x="5407351" y="2366553"/>
            <a:ext cx="482745" cy="482745"/>
            <a:chOff x="5383213" y="2342417"/>
            <a:chExt cx="531020" cy="531020"/>
          </a:xfrm>
        </p:grpSpPr>
        <p:sp>
          <p:nvSpPr>
            <p:cNvPr id="12" name="Oval 11">
              <a:extLst>
                <a:ext uri="{FF2B5EF4-FFF2-40B4-BE49-F238E27FC236}">
                  <a16:creationId xmlns:a16="http://schemas.microsoft.com/office/drawing/2014/main" id="{ACE73834-23C6-E206-CC93-A11E9BD6B7A0}"/>
                </a:ext>
                <a:ext uri="{C183D7F6-B498-43B3-948B-1728B52AA6E4}">
                  <adec:decorative xmlns:adec="http://schemas.microsoft.com/office/drawing/2017/decorative" val="1"/>
                </a:ext>
              </a:extLst>
            </p:cNvPr>
            <p:cNvSpPr/>
            <p:nvPr/>
          </p:nvSpPr>
          <p:spPr bwMode="auto">
            <a:xfrm>
              <a:off x="5383213" y="2342417"/>
              <a:ext cx="531020" cy="5310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17" name="Graphic 16">
              <a:extLst>
                <a:ext uri="{FF2B5EF4-FFF2-40B4-BE49-F238E27FC236}">
                  <a16:creationId xmlns:a16="http://schemas.microsoft.com/office/drawing/2014/main" id="{95C6B3C1-F05B-1162-DEF6-5A3CE721D8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10420" y="2469624"/>
              <a:ext cx="276606" cy="276606"/>
            </a:xfrm>
            <a:prstGeom prst="rect">
              <a:avLst/>
            </a:prstGeom>
          </p:spPr>
        </p:pic>
      </p:grpSp>
      <p:sp>
        <p:nvSpPr>
          <p:cNvPr id="28" name="Content Placeholder 3">
            <a:extLst>
              <a:ext uri="{FF2B5EF4-FFF2-40B4-BE49-F238E27FC236}">
                <a16:creationId xmlns:a16="http://schemas.microsoft.com/office/drawing/2014/main" id="{D94CC457-8317-9C2E-AC11-E9355774C43C}"/>
              </a:ext>
            </a:extLst>
          </p:cNvPr>
          <p:cNvSpPr txBox="1">
            <a:spLocks/>
          </p:cNvSpPr>
          <p:nvPr/>
        </p:nvSpPr>
        <p:spPr>
          <a:xfrm>
            <a:off x="6253373" y="3191315"/>
            <a:ext cx="5215731" cy="531024"/>
          </a:xfrm>
          <a:prstGeom prst="rect">
            <a:avLst/>
          </a:prstGeom>
        </p:spPr>
        <p:txBody>
          <a:bodyPr lIns="91440" tIns="45720" rIns="91440" bIns="4572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cs typeface="Segoe UI"/>
              </a:rPr>
              <a:t>More control over experience</a:t>
            </a:r>
            <a:r>
              <a:rPr kumimoji="0" lang="en-US" sz="1600" b="0" i="0" u="none" strike="noStrike" kern="1200" cap="none" spc="0" normalizeH="0" baseline="0" noProof="0">
                <a:ln>
                  <a:noFill/>
                </a:ln>
                <a:gradFill>
                  <a:gsLst>
                    <a:gs pos="0">
                      <a:srgbClr val="D59ED7"/>
                    </a:gs>
                    <a:gs pos="68000">
                      <a:srgbClr val="8DC8E8"/>
                    </a:gs>
                  </a:gsLst>
                  <a:lin ang="10800000" scaled="1"/>
                </a:gradFill>
                <a:effectLst/>
                <a:uLnTx/>
                <a:uFillTx/>
                <a:latin typeface="Segoe UI"/>
                <a:ea typeface="+mn-ea"/>
                <a:cs typeface="Segoe UI"/>
              </a:rPr>
              <a:t> </a:t>
            </a:r>
            <a:r>
              <a:rPr kumimoji="0" lang="en-US" sz="1600" b="0" i="0" u="none" strike="noStrike" kern="1200" cap="none" spc="0" normalizeH="0" baseline="0" noProof="0">
                <a:ln>
                  <a:noFill/>
                </a:ln>
                <a:solidFill>
                  <a:srgbClr val="FFFFFF"/>
                </a:solidFill>
                <a:effectLst/>
                <a:uLnTx/>
                <a:uFillTx/>
                <a:latin typeface="Segoe UI"/>
                <a:ea typeface="+mn-ea"/>
                <a:cs typeface="Segoe UI"/>
              </a:rPr>
              <a:t>than </a:t>
            </a:r>
            <a:r>
              <a:rPr kumimoji="0" lang="en-US" sz="16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a:cs typeface="Segoe UI"/>
              </a:rPr>
              <a:t>declarative </a:t>
            </a:r>
            <a:r>
              <a:rPr lang="en-US" sz="1600" b="1">
                <a:ln w="3175">
                  <a:noFill/>
                </a:ln>
                <a:gradFill>
                  <a:gsLst>
                    <a:gs pos="0">
                      <a:srgbClr val="D59ED7"/>
                    </a:gs>
                    <a:gs pos="80000">
                      <a:srgbClr val="8DC8E8"/>
                    </a:gs>
                  </a:gsLst>
                  <a:path path="circle">
                    <a:fillToRect l="100000" t="100000"/>
                  </a:path>
                </a:gradFill>
                <a:latin typeface="Segoe UI Semibold"/>
                <a:cs typeface="Segoe UI"/>
              </a:rPr>
              <a:t>agents</a:t>
            </a:r>
            <a:endParaRPr kumimoji="0" lang="en-US" sz="1600" b="0" i="0" u="none" strike="noStrike" kern="1200" cap="none" spc="0" normalizeH="0" baseline="0" noProof="0">
              <a:ln>
                <a:noFill/>
              </a:ln>
              <a:gradFill>
                <a:gsLst>
                  <a:gs pos="0">
                    <a:srgbClr val="D59ED7"/>
                  </a:gs>
                  <a:gs pos="68000">
                    <a:srgbClr val="8DC8E8"/>
                  </a:gs>
                </a:gsLst>
                <a:lin ang="10800000" scaled="1"/>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(i.e. Custom Moderation, regulatory frameworks, custom legal &amp; compliance etc.)</a:t>
            </a:r>
            <a:endParaRPr kumimoji="0" lang="en-US" sz="1200" b="0" i="0" u="none" strike="noStrike" kern="1200" cap="none" spc="0" normalizeH="0" baseline="0" noProof="0">
              <a:ln>
                <a:noFill/>
              </a:ln>
              <a:solidFill>
                <a:srgbClr val="D2D2D2">
                  <a:lumMod val="75000"/>
                </a:srgbClr>
              </a:solidFill>
              <a:effectLst/>
              <a:uLnTx/>
              <a:uFillTx/>
              <a:latin typeface="Segoe UI"/>
              <a:ea typeface="+mn-ea"/>
              <a:cs typeface="Segoe UI"/>
            </a:endParaRPr>
          </a:p>
        </p:txBody>
      </p:sp>
      <p:grpSp>
        <p:nvGrpSpPr>
          <p:cNvPr id="44" name="Group 43">
            <a:extLst>
              <a:ext uri="{FF2B5EF4-FFF2-40B4-BE49-F238E27FC236}">
                <a16:creationId xmlns:a16="http://schemas.microsoft.com/office/drawing/2014/main" id="{D92423D4-774A-4313-F39A-DC7188FC4F75}"/>
              </a:ext>
              <a:ext uri="{C183D7F6-B498-43B3-948B-1728B52AA6E4}">
                <adec:decorative xmlns:adec="http://schemas.microsoft.com/office/drawing/2017/decorative" val="1"/>
              </a:ext>
            </a:extLst>
          </p:cNvPr>
          <p:cNvGrpSpPr/>
          <p:nvPr/>
        </p:nvGrpSpPr>
        <p:grpSpPr>
          <a:xfrm>
            <a:off x="5407351" y="3215455"/>
            <a:ext cx="482745" cy="482745"/>
            <a:chOff x="5383213" y="3191318"/>
            <a:chExt cx="531020" cy="531020"/>
          </a:xfrm>
        </p:grpSpPr>
        <p:sp>
          <p:nvSpPr>
            <p:cNvPr id="15" name="Oval 14">
              <a:extLst>
                <a:ext uri="{FF2B5EF4-FFF2-40B4-BE49-F238E27FC236}">
                  <a16:creationId xmlns:a16="http://schemas.microsoft.com/office/drawing/2014/main" id="{44D53999-728C-233E-AF82-15A810587608}"/>
                </a:ext>
                <a:ext uri="{C183D7F6-B498-43B3-948B-1728B52AA6E4}">
                  <adec:decorative xmlns:adec="http://schemas.microsoft.com/office/drawing/2017/decorative" val="1"/>
                </a:ext>
              </a:extLst>
            </p:cNvPr>
            <p:cNvSpPr/>
            <p:nvPr/>
          </p:nvSpPr>
          <p:spPr bwMode="auto">
            <a:xfrm>
              <a:off x="5383213" y="3191318"/>
              <a:ext cx="531020" cy="5310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19" name="Graphic 18">
              <a:extLst>
                <a:ext uri="{FF2B5EF4-FFF2-40B4-BE49-F238E27FC236}">
                  <a16:creationId xmlns:a16="http://schemas.microsoft.com/office/drawing/2014/main" id="{97D55B49-E84D-D88A-0990-4E377DA0EB2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10420" y="3318525"/>
              <a:ext cx="276606" cy="276606"/>
            </a:xfrm>
            <a:prstGeom prst="rect">
              <a:avLst/>
            </a:prstGeom>
          </p:spPr>
        </p:pic>
      </p:grpSp>
      <p:sp>
        <p:nvSpPr>
          <p:cNvPr id="30" name="Content Placeholder 3">
            <a:extLst>
              <a:ext uri="{FF2B5EF4-FFF2-40B4-BE49-F238E27FC236}">
                <a16:creationId xmlns:a16="http://schemas.microsoft.com/office/drawing/2014/main" id="{83050F9D-1974-2494-8333-26669A6F76F5}"/>
              </a:ext>
            </a:extLst>
          </p:cNvPr>
          <p:cNvSpPr txBox="1">
            <a:spLocks/>
          </p:cNvSpPr>
          <p:nvPr/>
        </p:nvSpPr>
        <p:spPr>
          <a:xfrm>
            <a:off x="6253373" y="4889119"/>
            <a:ext cx="4986127" cy="531020"/>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4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Support for Existing </a:t>
            </a:r>
            <a:r>
              <a:rPr kumimoji="0" lang="en-US" sz="16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Bots</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or </a:t>
            </a:r>
            <a:r>
              <a:rPr kumimoji="0" lang="en-US" sz="16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Deterministic</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t>
            </a: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Bots for pre-defined workflows</a:t>
            </a:r>
          </a:p>
        </p:txBody>
      </p:sp>
      <p:grpSp>
        <p:nvGrpSpPr>
          <p:cNvPr id="47" name="Group 46">
            <a:extLst>
              <a:ext uri="{FF2B5EF4-FFF2-40B4-BE49-F238E27FC236}">
                <a16:creationId xmlns:a16="http://schemas.microsoft.com/office/drawing/2014/main" id="{F9CE4B57-ED01-0C45-4D06-E257D60D3D94}"/>
              </a:ext>
              <a:ext uri="{C183D7F6-B498-43B3-948B-1728B52AA6E4}">
                <adec:decorative xmlns:adec="http://schemas.microsoft.com/office/drawing/2017/decorative" val="1"/>
              </a:ext>
            </a:extLst>
          </p:cNvPr>
          <p:cNvGrpSpPr/>
          <p:nvPr/>
        </p:nvGrpSpPr>
        <p:grpSpPr>
          <a:xfrm>
            <a:off x="5407351" y="4913257"/>
            <a:ext cx="482745" cy="482745"/>
            <a:chOff x="5383213" y="4889118"/>
            <a:chExt cx="531020" cy="531020"/>
          </a:xfrm>
        </p:grpSpPr>
        <p:sp>
          <p:nvSpPr>
            <p:cNvPr id="21" name="Oval 20">
              <a:extLst>
                <a:ext uri="{FF2B5EF4-FFF2-40B4-BE49-F238E27FC236}">
                  <a16:creationId xmlns:a16="http://schemas.microsoft.com/office/drawing/2014/main" id="{1ED0112F-036B-62BC-329A-4B2B57BE4015}"/>
                </a:ext>
                <a:ext uri="{C183D7F6-B498-43B3-948B-1728B52AA6E4}">
                  <adec:decorative xmlns:adec="http://schemas.microsoft.com/office/drawing/2017/decorative" val="1"/>
                </a:ext>
              </a:extLst>
            </p:cNvPr>
            <p:cNvSpPr/>
            <p:nvPr/>
          </p:nvSpPr>
          <p:spPr bwMode="auto">
            <a:xfrm>
              <a:off x="5383213" y="4889118"/>
              <a:ext cx="531020" cy="5310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23" name="Graphic 22">
              <a:extLst>
                <a:ext uri="{FF2B5EF4-FFF2-40B4-BE49-F238E27FC236}">
                  <a16:creationId xmlns:a16="http://schemas.microsoft.com/office/drawing/2014/main" id="{F06B2B92-30CF-2453-1F31-85B1F5A44F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10420" y="5016325"/>
              <a:ext cx="276606" cy="276606"/>
            </a:xfrm>
            <a:prstGeom prst="rect">
              <a:avLst/>
            </a:prstGeom>
          </p:spPr>
        </p:pic>
      </p:grpSp>
      <p:sp>
        <p:nvSpPr>
          <p:cNvPr id="31" name="Content Placeholder 3">
            <a:extLst>
              <a:ext uri="{FF2B5EF4-FFF2-40B4-BE49-F238E27FC236}">
                <a16:creationId xmlns:a16="http://schemas.microsoft.com/office/drawing/2014/main" id="{BD63ABA6-DEF0-2D25-4D6C-5302693C4A01}"/>
              </a:ext>
            </a:extLst>
          </p:cNvPr>
          <p:cNvSpPr txBox="1">
            <a:spLocks/>
          </p:cNvSpPr>
          <p:nvPr/>
        </p:nvSpPr>
        <p:spPr>
          <a:xfrm>
            <a:off x="6253373" y="5738018"/>
            <a:ext cx="5589377" cy="531020"/>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400"/>
              </a:spcBef>
              <a:spcAft>
                <a:spcPts val="12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Publish to </a:t>
            </a:r>
            <a:r>
              <a:rPr kumimoji="0" lang="en-US" sz="16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Microsoft stores </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as a </a:t>
            </a:r>
            <a:r>
              <a:rPr kumimoji="0" lang="en-US" sz="16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SaaS</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provider</a:t>
            </a:r>
          </a:p>
        </p:txBody>
      </p:sp>
      <p:grpSp>
        <p:nvGrpSpPr>
          <p:cNvPr id="48" name="Group 47">
            <a:extLst>
              <a:ext uri="{FF2B5EF4-FFF2-40B4-BE49-F238E27FC236}">
                <a16:creationId xmlns:a16="http://schemas.microsoft.com/office/drawing/2014/main" id="{07634EB3-D2DC-6AFA-0AF0-E3532100AFB5}"/>
              </a:ext>
              <a:ext uri="{C183D7F6-B498-43B3-948B-1728B52AA6E4}">
                <adec:decorative xmlns:adec="http://schemas.microsoft.com/office/drawing/2017/decorative" val="1"/>
              </a:ext>
            </a:extLst>
          </p:cNvPr>
          <p:cNvGrpSpPr/>
          <p:nvPr/>
        </p:nvGrpSpPr>
        <p:grpSpPr>
          <a:xfrm>
            <a:off x="5407351" y="5762156"/>
            <a:ext cx="482745" cy="482745"/>
            <a:chOff x="5383213" y="5738018"/>
            <a:chExt cx="531020" cy="531020"/>
          </a:xfrm>
        </p:grpSpPr>
        <p:sp>
          <p:nvSpPr>
            <p:cNvPr id="24" name="Oval 23">
              <a:extLst>
                <a:ext uri="{FF2B5EF4-FFF2-40B4-BE49-F238E27FC236}">
                  <a16:creationId xmlns:a16="http://schemas.microsoft.com/office/drawing/2014/main" id="{4EF4B517-A9E9-1F97-7A2F-EB2945DB3DA7}"/>
                </a:ext>
                <a:ext uri="{C183D7F6-B498-43B3-948B-1728B52AA6E4}">
                  <adec:decorative xmlns:adec="http://schemas.microsoft.com/office/drawing/2017/decorative" val="1"/>
                </a:ext>
              </a:extLst>
            </p:cNvPr>
            <p:cNvSpPr/>
            <p:nvPr/>
          </p:nvSpPr>
          <p:spPr bwMode="auto">
            <a:xfrm>
              <a:off x="5383213" y="5738018"/>
              <a:ext cx="531020" cy="5310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32" name="Graphic 31">
              <a:extLst>
                <a:ext uri="{FF2B5EF4-FFF2-40B4-BE49-F238E27FC236}">
                  <a16:creationId xmlns:a16="http://schemas.microsoft.com/office/drawing/2014/main" id="{2360FBBD-2062-5E20-DE88-F1ED666F70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10420" y="5865225"/>
              <a:ext cx="276606" cy="276606"/>
            </a:xfrm>
            <a:prstGeom prst="rect">
              <a:avLst/>
            </a:prstGeom>
          </p:spPr>
        </p:pic>
      </p:grpSp>
      <p:sp>
        <p:nvSpPr>
          <p:cNvPr id="29" name="Content Placeholder 3">
            <a:extLst>
              <a:ext uri="{FF2B5EF4-FFF2-40B4-BE49-F238E27FC236}">
                <a16:creationId xmlns:a16="http://schemas.microsoft.com/office/drawing/2014/main" id="{4BAB1AD4-80A8-97E1-239F-918460671A9A}"/>
              </a:ext>
            </a:extLst>
          </p:cNvPr>
          <p:cNvSpPr txBox="1">
            <a:spLocks/>
          </p:cNvSpPr>
          <p:nvPr/>
        </p:nvSpPr>
        <p:spPr>
          <a:xfrm>
            <a:off x="6253373" y="4040219"/>
            <a:ext cx="5379827" cy="531020"/>
          </a:xfrm>
          <a:prstGeom prst="rect">
            <a:avLst/>
          </a:prstGeom>
        </p:spPr>
        <p:txBody>
          <a:bodyPr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400"/>
              </a:spcBef>
              <a:spcAft>
                <a:spcPts val="1200"/>
              </a:spcAft>
              <a:buClrTx/>
              <a:buSzPct val="90000"/>
              <a:buFont typeface="Wingdings" panose="05000000000000000000" pitchFamily="2" charset="2"/>
              <a:buNone/>
              <a:tabLst/>
              <a:defRPr/>
            </a:pPr>
            <a:r>
              <a:rPr kumimoji="0" lang="en-US" sz="1600" b="1" i="0" u="none" strike="noStrike" kern="1200" cap="none" spc="0" normalizeH="0" baseline="0" noProof="0">
                <a:ln w="3175">
                  <a:noFill/>
                </a:ln>
                <a:gradFill>
                  <a:gsLst>
                    <a:gs pos="0">
                      <a:srgbClr val="D59ED7"/>
                    </a:gs>
                    <a:gs pos="80000">
                      <a:srgbClr val="8DC8E8"/>
                    </a:gs>
                  </a:gsLst>
                  <a:path path="circle">
                    <a:fillToRect l="100000" t="100000"/>
                  </a:path>
                </a:gradFill>
                <a:effectLst/>
                <a:uLnTx/>
                <a:uFillTx/>
                <a:latin typeface="Segoe UI Semibold" panose="020F0502020204030204" pitchFamily="34" charset="0"/>
                <a:ea typeface="+mn-ea"/>
                <a:cs typeface="Segoe UI" panose="020B0502040204020203" pitchFamily="34" charset="0"/>
              </a:rPr>
              <a:t>Full control </a:t>
            </a: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on Prompt Management, </a:t>
            </a: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Actions, Triggers, Planner, Orchestration</a:t>
            </a:r>
            <a:endParaRPr kumimoji="0" lang="en-GB"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46" name="Group 45">
            <a:extLst>
              <a:ext uri="{FF2B5EF4-FFF2-40B4-BE49-F238E27FC236}">
                <a16:creationId xmlns:a16="http://schemas.microsoft.com/office/drawing/2014/main" id="{3856D1DA-27F5-B407-E31B-810A1DF5B57D}"/>
              </a:ext>
              <a:ext uri="{C183D7F6-B498-43B3-948B-1728B52AA6E4}">
                <adec:decorative xmlns:adec="http://schemas.microsoft.com/office/drawing/2017/decorative" val="1"/>
              </a:ext>
            </a:extLst>
          </p:cNvPr>
          <p:cNvGrpSpPr/>
          <p:nvPr/>
        </p:nvGrpSpPr>
        <p:grpSpPr>
          <a:xfrm>
            <a:off x="5407351" y="4064357"/>
            <a:ext cx="482745" cy="482745"/>
            <a:chOff x="5383213" y="4040218"/>
            <a:chExt cx="531020" cy="531020"/>
          </a:xfrm>
        </p:grpSpPr>
        <p:sp>
          <p:nvSpPr>
            <p:cNvPr id="18" name="Oval 17">
              <a:extLst>
                <a:ext uri="{FF2B5EF4-FFF2-40B4-BE49-F238E27FC236}">
                  <a16:creationId xmlns:a16="http://schemas.microsoft.com/office/drawing/2014/main" id="{99C22A0B-7D9A-26A4-2CC3-8DE4E7804B40}"/>
                </a:ext>
                <a:ext uri="{C183D7F6-B498-43B3-948B-1728B52AA6E4}">
                  <adec:decorative xmlns:adec="http://schemas.microsoft.com/office/drawing/2017/decorative" val="1"/>
                </a:ext>
              </a:extLst>
            </p:cNvPr>
            <p:cNvSpPr/>
            <p:nvPr/>
          </p:nvSpPr>
          <p:spPr bwMode="auto">
            <a:xfrm>
              <a:off x="5383213" y="4040218"/>
              <a:ext cx="531020" cy="5310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34" name="Graphic 33">
              <a:extLst>
                <a:ext uri="{FF2B5EF4-FFF2-40B4-BE49-F238E27FC236}">
                  <a16:creationId xmlns:a16="http://schemas.microsoft.com/office/drawing/2014/main" id="{6235D318-0F57-3AE5-AA7A-AD44C9460E8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10420" y="4167425"/>
              <a:ext cx="276606" cy="276606"/>
            </a:xfrm>
            <a:prstGeom prst="rect">
              <a:avLst/>
            </a:prstGeom>
          </p:spPr>
        </p:pic>
      </p:grpSp>
    </p:spTree>
    <p:custDataLst>
      <p:tags r:id="rId1"/>
    </p:custDataLst>
    <p:extLst>
      <p:ext uri="{BB962C8B-B14F-4D97-AF65-F5344CB8AC3E}">
        <p14:creationId xmlns:p14="http://schemas.microsoft.com/office/powerpoint/2010/main" val="2252996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accel="50000" decel="5000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Effect transition="in" filter="fade">
                                      <p:cBhvr>
                                        <p:cTn id="9" dur="500"/>
                                        <p:tgtEl>
                                          <p:spTgt spid="38"/>
                                        </p:tgtEl>
                                      </p:cBhvr>
                                    </p:animEffect>
                                  </p:childTnLst>
                                </p:cTn>
                              </p:par>
                              <p:par>
                                <p:cTn id="10" presetID="6" presetClass="emph" presetSubtype="0" accel="50000" decel="50000" autoRev="1" fill="hold" nodeType="withEffect">
                                  <p:stCondLst>
                                    <p:cond delay="0"/>
                                  </p:stCondLst>
                                  <p:childTnLst>
                                    <p:animScale>
                                      <p:cBhvr>
                                        <p:cTn id="11" dur="300" fill="hold"/>
                                        <p:tgtEl>
                                          <p:spTgt spid="38"/>
                                        </p:tgtEl>
                                      </p:cBhvr>
                                      <p:by x="120000" y="120000"/>
                                    </p:animScale>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42" presetClass="path" presetSubtype="0" decel="50000" fill="hold" grpId="1" nodeType="withEffect">
                                  <p:stCondLst>
                                    <p:cond delay="0"/>
                                  </p:stCondLst>
                                  <p:childTnLst>
                                    <p:animMotion origin="layout" path="M -0.01836 1.48148E-6 L -3.33333E-6 1.48148E-6 " pathEditMode="relative" rAng="0" ptsTypes="AA">
                                      <p:cBhvr>
                                        <p:cTn id="16" dur="500" fill="hold"/>
                                        <p:tgtEl>
                                          <p:spTgt spid="4"/>
                                        </p:tgtEl>
                                        <p:attrNameLst>
                                          <p:attrName>ppt_x</p:attrName>
                                          <p:attrName>ppt_y</p:attrName>
                                        </p:attrNameLst>
                                      </p:cBhvr>
                                      <p:rCtr x="911" y="0"/>
                                    </p:animMotion>
                                  </p:childTnLst>
                                </p:cTn>
                              </p:par>
                            </p:childTnLst>
                          </p:cTn>
                        </p:par>
                      </p:childTnLst>
                    </p:cTn>
                  </p:par>
                  <p:par>
                    <p:cTn id="17" fill="hold">
                      <p:stCondLst>
                        <p:cond delay="indefinite"/>
                      </p:stCondLst>
                      <p:childTnLst>
                        <p:par>
                          <p:cTn id="18" fill="hold">
                            <p:stCondLst>
                              <p:cond delay="0"/>
                            </p:stCondLst>
                            <p:childTnLst>
                              <p:par>
                                <p:cTn id="19" presetID="53" presetClass="entr" presetSubtype="16" accel="50000" decel="5000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p:cTn id="21" dur="500" fill="hold"/>
                                        <p:tgtEl>
                                          <p:spTgt spid="40"/>
                                        </p:tgtEl>
                                        <p:attrNameLst>
                                          <p:attrName>ppt_w</p:attrName>
                                        </p:attrNameLst>
                                      </p:cBhvr>
                                      <p:tavLst>
                                        <p:tav tm="0">
                                          <p:val>
                                            <p:fltVal val="0"/>
                                          </p:val>
                                        </p:tav>
                                        <p:tav tm="100000">
                                          <p:val>
                                            <p:strVal val="#ppt_w"/>
                                          </p:val>
                                        </p:tav>
                                      </p:tavLst>
                                    </p:anim>
                                    <p:anim calcmode="lin" valueType="num">
                                      <p:cBhvr>
                                        <p:cTn id="22" dur="500" fill="hold"/>
                                        <p:tgtEl>
                                          <p:spTgt spid="40"/>
                                        </p:tgtEl>
                                        <p:attrNameLst>
                                          <p:attrName>ppt_h</p:attrName>
                                        </p:attrNameLst>
                                      </p:cBhvr>
                                      <p:tavLst>
                                        <p:tav tm="0">
                                          <p:val>
                                            <p:fltVal val="0"/>
                                          </p:val>
                                        </p:tav>
                                        <p:tav tm="100000">
                                          <p:val>
                                            <p:strVal val="#ppt_h"/>
                                          </p:val>
                                        </p:tav>
                                      </p:tavLst>
                                    </p:anim>
                                    <p:animEffect transition="in" filter="fade">
                                      <p:cBhvr>
                                        <p:cTn id="23" dur="500"/>
                                        <p:tgtEl>
                                          <p:spTgt spid="40"/>
                                        </p:tgtEl>
                                      </p:cBhvr>
                                    </p:animEffect>
                                  </p:childTnLst>
                                </p:cTn>
                              </p:par>
                              <p:par>
                                <p:cTn id="24" presetID="6" presetClass="emph" presetSubtype="0" accel="50000" decel="50000" autoRev="1" fill="hold" nodeType="withEffect">
                                  <p:stCondLst>
                                    <p:cond delay="0"/>
                                  </p:stCondLst>
                                  <p:childTnLst>
                                    <p:animScale>
                                      <p:cBhvr>
                                        <p:cTn id="25" dur="300" fill="hold"/>
                                        <p:tgtEl>
                                          <p:spTgt spid="40"/>
                                        </p:tgtEl>
                                      </p:cBhvr>
                                      <p:by x="120000" y="120000"/>
                                    </p:animScale>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42" presetClass="path" presetSubtype="0" decel="50000" fill="hold" grpId="1" nodeType="withEffect">
                                  <p:stCondLst>
                                    <p:cond delay="0"/>
                                  </p:stCondLst>
                                  <p:childTnLst>
                                    <p:animMotion origin="layout" path="M -0.01836 1.48148E-6 L -3.33333E-6 1.48148E-6 " pathEditMode="relative" rAng="0" ptsTypes="AA">
                                      <p:cBhvr>
                                        <p:cTn id="30" dur="500" fill="hold"/>
                                        <p:tgtEl>
                                          <p:spTgt spid="26"/>
                                        </p:tgtEl>
                                        <p:attrNameLst>
                                          <p:attrName>ppt_x</p:attrName>
                                          <p:attrName>ppt_y</p:attrName>
                                        </p:attrNameLst>
                                      </p:cBhvr>
                                      <p:rCtr x="911" y="0"/>
                                    </p:animMotion>
                                  </p:childTnLst>
                                </p:cTn>
                              </p:par>
                            </p:childTnLst>
                          </p:cTn>
                        </p:par>
                      </p:childTnLst>
                    </p:cTn>
                  </p:par>
                  <p:par>
                    <p:cTn id="31" fill="hold">
                      <p:stCondLst>
                        <p:cond delay="indefinite"/>
                      </p:stCondLst>
                      <p:childTnLst>
                        <p:par>
                          <p:cTn id="32" fill="hold">
                            <p:stCondLst>
                              <p:cond delay="0"/>
                            </p:stCondLst>
                            <p:childTnLst>
                              <p:par>
                                <p:cTn id="33" presetID="53" presetClass="entr" presetSubtype="16" accel="50000" decel="5000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p:cTn id="35" dur="500" fill="hold"/>
                                        <p:tgtEl>
                                          <p:spTgt spid="42"/>
                                        </p:tgtEl>
                                        <p:attrNameLst>
                                          <p:attrName>ppt_w</p:attrName>
                                        </p:attrNameLst>
                                      </p:cBhvr>
                                      <p:tavLst>
                                        <p:tav tm="0">
                                          <p:val>
                                            <p:fltVal val="0"/>
                                          </p:val>
                                        </p:tav>
                                        <p:tav tm="100000">
                                          <p:val>
                                            <p:strVal val="#ppt_w"/>
                                          </p:val>
                                        </p:tav>
                                      </p:tavLst>
                                    </p:anim>
                                    <p:anim calcmode="lin" valueType="num">
                                      <p:cBhvr>
                                        <p:cTn id="36" dur="500" fill="hold"/>
                                        <p:tgtEl>
                                          <p:spTgt spid="42"/>
                                        </p:tgtEl>
                                        <p:attrNameLst>
                                          <p:attrName>ppt_h</p:attrName>
                                        </p:attrNameLst>
                                      </p:cBhvr>
                                      <p:tavLst>
                                        <p:tav tm="0">
                                          <p:val>
                                            <p:fltVal val="0"/>
                                          </p:val>
                                        </p:tav>
                                        <p:tav tm="100000">
                                          <p:val>
                                            <p:strVal val="#ppt_h"/>
                                          </p:val>
                                        </p:tav>
                                      </p:tavLst>
                                    </p:anim>
                                    <p:animEffect transition="in" filter="fade">
                                      <p:cBhvr>
                                        <p:cTn id="37" dur="500"/>
                                        <p:tgtEl>
                                          <p:spTgt spid="42"/>
                                        </p:tgtEl>
                                      </p:cBhvr>
                                    </p:animEffect>
                                  </p:childTnLst>
                                </p:cTn>
                              </p:par>
                              <p:par>
                                <p:cTn id="38" presetID="6" presetClass="emph" presetSubtype="0" accel="50000" decel="50000" autoRev="1" fill="hold" nodeType="withEffect">
                                  <p:stCondLst>
                                    <p:cond delay="0"/>
                                  </p:stCondLst>
                                  <p:childTnLst>
                                    <p:animScale>
                                      <p:cBhvr>
                                        <p:cTn id="39" dur="300" fill="hold"/>
                                        <p:tgtEl>
                                          <p:spTgt spid="42"/>
                                        </p:tgtEl>
                                      </p:cBhvr>
                                      <p:by x="120000" y="120000"/>
                                    </p:animScale>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42" presetClass="path" presetSubtype="0" decel="50000" fill="hold" grpId="1" nodeType="withEffect">
                                  <p:stCondLst>
                                    <p:cond delay="0"/>
                                  </p:stCondLst>
                                  <p:childTnLst>
                                    <p:animMotion origin="layout" path="M -0.01836 -4.07407E-6 L -1.04167E-6 -4.07407E-6 " pathEditMode="relative" rAng="0" ptsTypes="AA">
                                      <p:cBhvr>
                                        <p:cTn id="44" dur="500" fill="hold"/>
                                        <p:tgtEl>
                                          <p:spTgt spid="27"/>
                                        </p:tgtEl>
                                        <p:attrNameLst>
                                          <p:attrName>ppt_x</p:attrName>
                                          <p:attrName>ppt_y</p:attrName>
                                        </p:attrNameLst>
                                      </p:cBhvr>
                                      <p:rCtr x="911" y="0"/>
                                    </p:animMotion>
                                  </p:childTnLst>
                                </p:cTn>
                              </p:par>
                            </p:childTnLst>
                          </p:cTn>
                        </p:par>
                      </p:childTnLst>
                    </p:cTn>
                  </p:par>
                  <p:par>
                    <p:cTn id="45" fill="hold">
                      <p:stCondLst>
                        <p:cond delay="indefinite"/>
                      </p:stCondLst>
                      <p:childTnLst>
                        <p:par>
                          <p:cTn id="46" fill="hold">
                            <p:stCondLst>
                              <p:cond delay="0"/>
                            </p:stCondLst>
                            <p:childTnLst>
                              <p:par>
                                <p:cTn id="47" presetID="53" presetClass="entr" presetSubtype="16" accel="50000" decel="50000" fill="hold" nodeType="clickEffect">
                                  <p:stCondLst>
                                    <p:cond delay="0"/>
                                  </p:stCondLst>
                                  <p:childTnLst>
                                    <p:set>
                                      <p:cBhvr>
                                        <p:cTn id="48" dur="1" fill="hold">
                                          <p:stCondLst>
                                            <p:cond delay="0"/>
                                          </p:stCondLst>
                                        </p:cTn>
                                        <p:tgtEl>
                                          <p:spTgt spid="44"/>
                                        </p:tgtEl>
                                        <p:attrNameLst>
                                          <p:attrName>style.visibility</p:attrName>
                                        </p:attrNameLst>
                                      </p:cBhvr>
                                      <p:to>
                                        <p:strVal val="visible"/>
                                      </p:to>
                                    </p:set>
                                    <p:anim calcmode="lin" valueType="num">
                                      <p:cBhvr>
                                        <p:cTn id="49" dur="500" fill="hold"/>
                                        <p:tgtEl>
                                          <p:spTgt spid="44"/>
                                        </p:tgtEl>
                                        <p:attrNameLst>
                                          <p:attrName>ppt_w</p:attrName>
                                        </p:attrNameLst>
                                      </p:cBhvr>
                                      <p:tavLst>
                                        <p:tav tm="0">
                                          <p:val>
                                            <p:fltVal val="0"/>
                                          </p:val>
                                        </p:tav>
                                        <p:tav tm="100000">
                                          <p:val>
                                            <p:strVal val="#ppt_w"/>
                                          </p:val>
                                        </p:tav>
                                      </p:tavLst>
                                    </p:anim>
                                    <p:anim calcmode="lin" valueType="num">
                                      <p:cBhvr>
                                        <p:cTn id="50" dur="500" fill="hold"/>
                                        <p:tgtEl>
                                          <p:spTgt spid="44"/>
                                        </p:tgtEl>
                                        <p:attrNameLst>
                                          <p:attrName>ppt_h</p:attrName>
                                        </p:attrNameLst>
                                      </p:cBhvr>
                                      <p:tavLst>
                                        <p:tav tm="0">
                                          <p:val>
                                            <p:fltVal val="0"/>
                                          </p:val>
                                        </p:tav>
                                        <p:tav tm="100000">
                                          <p:val>
                                            <p:strVal val="#ppt_h"/>
                                          </p:val>
                                        </p:tav>
                                      </p:tavLst>
                                    </p:anim>
                                    <p:animEffect transition="in" filter="fade">
                                      <p:cBhvr>
                                        <p:cTn id="51" dur="500"/>
                                        <p:tgtEl>
                                          <p:spTgt spid="44"/>
                                        </p:tgtEl>
                                      </p:cBhvr>
                                    </p:animEffect>
                                  </p:childTnLst>
                                </p:cTn>
                              </p:par>
                              <p:par>
                                <p:cTn id="52" presetID="6" presetClass="emph" presetSubtype="0" accel="50000" decel="50000" autoRev="1" fill="hold" nodeType="withEffect">
                                  <p:stCondLst>
                                    <p:cond delay="0"/>
                                  </p:stCondLst>
                                  <p:childTnLst>
                                    <p:animScale>
                                      <p:cBhvr>
                                        <p:cTn id="53" dur="300" fill="hold"/>
                                        <p:tgtEl>
                                          <p:spTgt spid="44"/>
                                        </p:tgtEl>
                                      </p:cBhvr>
                                      <p:by x="120000" y="120000"/>
                                    </p:animScale>
                                  </p:childTnLst>
                                </p:cTn>
                              </p:par>
                              <p:par>
                                <p:cTn id="54" presetID="10"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42" presetClass="path" presetSubtype="0" decel="50000" fill="hold" grpId="1" nodeType="withEffect">
                                  <p:stCondLst>
                                    <p:cond delay="0"/>
                                  </p:stCondLst>
                                  <p:childTnLst>
                                    <p:animMotion origin="layout" path="M -0.01836 1.48148E-6 L -3.33333E-6 1.48148E-6 " pathEditMode="relative" rAng="0" ptsTypes="AA">
                                      <p:cBhvr>
                                        <p:cTn id="58" dur="500" fill="hold"/>
                                        <p:tgtEl>
                                          <p:spTgt spid="28"/>
                                        </p:tgtEl>
                                        <p:attrNameLst>
                                          <p:attrName>ppt_x</p:attrName>
                                          <p:attrName>ppt_y</p:attrName>
                                        </p:attrNameLst>
                                      </p:cBhvr>
                                      <p:rCtr x="911" y="0"/>
                                    </p:animMotion>
                                  </p:childTnLst>
                                </p:cTn>
                              </p:par>
                            </p:childTnLst>
                          </p:cTn>
                        </p:par>
                      </p:childTnLst>
                    </p:cTn>
                  </p:par>
                  <p:par>
                    <p:cTn id="59" fill="hold">
                      <p:stCondLst>
                        <p:cond delay="indefinite"/>
                      </p:stCondLst>
                      <p:childTnLst>
                        <p:par>
                          <p:cTn id="60" fill="hold">
                            <p:stCondLst>
                              <p:cond delay="0"/>
                            </p:stCondLst>
                            <p:childTnLst>
                              <p:par>
                                <p:cTn id="61" presetID="53" presetClass="entr" presetSubtype="16" accel="50000" decel="50000" fill="hold" nodeType="clickEffect">
                                  <p:stCondLst>
                                    <p:cond delay="0"/>
                                  </p:stCondLst>
                                  <p:childTnLst>
                                    <p:set>
                                      <p:cBhvr>
                                        <p:cTn id="62" dur="1" fill="hold">
                                          <p:stCondLst>
                                            <p:cond delay="0"/>
                                          </p:stCondLst>
                                        </p:cTn>
                                        <p:tgtEl>
                                          <p:spTgt spid="46"/>
                                        </p:tgtEl>
                                        <p:attrNameLst>
                                          <p:attrName>style.visibility</p:attrName>
                                        </p:attrNameLst>
                                      </p:cBhvr>
                                      <p:to>
                                        <p:strVal val="visible"/>
                                      </p:to>
                                    </p:set>
                                    <p:anim calcmode="lin" valueType="num">
                                      <p:cBhvr>
                                        <p:cTn id="63" dur="500" fill="hold"/>
                                        <p:tgtEl>
                                          <p:spTgt spid="46"/>
                                        </p:tgtEl>
                                        <p:attrNameLst>
                                          <p:attrName>ppt_w</p:attrName>
                                        </p:attrNameLst>
                                      </p:cBhvr>
                                      <p:tavLst>
                                        <p:tav tm="0">
                                          <p:val>
                                            <p:fltVal val="0"/>
                                          </p:val>
                                        </p:tav>
                                        <p:tav tm="100000">
                                          <p:val>
                                            <p:strVal val="#ppt_w"/>
                                          </p:val>
                                        </p:tav>
                                      </p:tavLst>
                                    </p:anim>
                                    <p:anim calcmode="lin" valueType="num">
                                      <p:cBhvr>
                                        <p:cTn id="64" dur="500" fill="hold"/>
                                        <p:tgtEl>
                                          <p:spTgt spid="46"/>
                                        </p:tgtEl>
                                        <p:attrNameLst>
                                          <p:attrName>ppt_h</p:attrName>
                                        </p:attrNameLst>
                                      </p:cBhvr>
                                      <p:tavLst>
                                        <p:tav tm="0">
                                          <p:val>
                                            <p:fltVal val="0"/>
                                          </p:val>
                                        </p:tav>
                                        <p:tav tm="100000">
                                          <p:val>
                                            <p:strVal val="#ppt_h"/>
                                          </p:val>
                                        </p:tav>
                                      </p:tavLst>
                                    </p:anim>
                                    <p:animEffect transition="in" filter="fade">
                                      <p:cBhvr>
                                        <p:cTn id="65" dur="500"/>
                                        <p:tgtEl>
                                          <p:spTgt spid="46"/>
                                        </p:tgtEl>
                                      </p:cBhvr>
                                    </p:animEffect>
                                  </p:childTnLst>
                                </p:cTn>
                              </p:par>
                              <p:par>
                                <p:cTn id="66" presetID="6" presetClass="emph" presetSubtype="0" accel="50000" decel="50000" autoRev="1" fill="hold" nodeType="withEffect">
                                  <p:stCondLst>
                                    <p:cond delay="0"/>
                                  </p:stCondLst>
                                  <p:childTnLst>
                                    <p:animScale>
                                      <p:cBhvr>
                                        <p:cTn id="67" dur="300" fill="hold"/>
                                        <p:tgtEl>
                                          <p:spTgt spid="46"/>
                                        </p:tgtEl>
                                      </p:cBhvr>
                                      <p:by x="120000" y="120000"/>
                                    </p:animScale>
                                  </p:childTnLst>
                                </p:cTn>
                              </p:par>
                              <p:par>
                                <p:cTn id="68" presetID="10"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cTn>
                              </p:par>
                              <p:par>
                                <p:cTn id="71" presetID="42" presetClass="path" presetSubtype="0" decel="50000" fill="hold" grpId="1" nodeType="withEffect">
                                  <p:stCondLst>
                                    <p:cond delay="0"/>
                                  </p:stCondLst>
                                  <p:childTnLst>
                                    <p:animMotion origin="layout" path="M -0.01836 1.48148E-6 L -3.33333E-6 1.48148E-6 " pathEditMode="relative" rAng="0" ptsTypes="AA">
                                      <p:cBhvr>
                                        <p:cTn id="72" dur="500" fill="hold"/>
                                        <p:tgtEl>
                                          <p:spTgt spid="29"/>
                                        </p:tgtEl>
                                        <p:attrNameLst>
                                          <p:attrName>ppt_x</p:attrName>
                                          <p:attrName>ppt_y</p:attrName>
                                        </p:attrNameLst>
                                      </p:cBhvr>
                                      <p:rCtr x="911" y="0"/>
                                    </p:animMotion>
                                  </p:childTnLst>
                                </p:cTn>
                              </p:par>
                            </p:childTnLst>
                          </p:cTn>
                        </p:par>
                      </p:childTnLst>
                    </p:cTn>
                  </p:par>
                  <p:par>
                    <p:cTn id="73" fill="hold">
                      <p:stCondLst>
                        <p:cond delay="indefinite"/>
                      </p:stCondLst>
                      <p:childTnLst>
                        <p:par>
                          <p:cTn id="74" fill="hold">
                            <p:stCondLst>
                              <p:cond delay="0"/>
                            </p:stCondLst>
                            <p:childTnLst>
                              <p:par>
                                <p:cTn id="75" presetID="53" presetClass="entr" presetSubtype="16" accel="50000" decel="5000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anim calcmode="lin" valueType="num">
                                      <p:cBhvr>
                                        <p:cTn id="77" dur="500" fill="hold"/>
                                        <p:tgtEl>
                                          <p:spTgt spid="47"/>
                                        </p:tgtEl>
                                        <p:attrNameLst>
                                          <p:attrName>ppt_w</p:attrName>
                                        </p:attrNameLst>
                                      </p:cBhvr>
                                      <p:tavLst>
                                        <p:tav tm="0">
                                          <p:val>
                                            <p:fltVal val="0"/>
                                          </p:val>
                                        </p:tav>
                                        <p:tav tm="100000">
                                          <p:val>
                                            <p:strVal val="#ppt_w"/>
                                          </p:val>
                                        </p:tav>
                                      </p:tavLst>
                                    </p:anim>
                                    <p:anim calcmode="lin" valueType="num">
                                      <p:cBhvr>
                                        <p:cTn id="78" dur="500" fill="hold"/>
                                        <p:tgtEl>
                                          <p:spTgt spid="47"/>
                                        </p:tgtEl>
                                        <p:attrNameLst>
                                          <p:attrName>ppt_h</p:attrName>
                                        </p:attrNameLst>
                                      </p:cBhvr>
                                      <p:tavLst>
                                        <p:tav tm="0">
                                          <p:val>
                                            <p:fltVal val="0"/>
                                          </p:val>
                                        </p:tav>
                                        <p:tav tm="100000">
                                          <p:val>
                                            <p:strVal val="#ppt_h"/>
                                          </p:val>
                                        </p:tav>
                                      </p:tavLst>
                                    </p:anim>
                                    <p:animEffect transition="in" filter="fade">
                                      <p:cBhvr>
                                        <p:cTn id="79" dur="500"/>
                                        <p:tgtEl>
                                          <p:spTgt spid="47"/>
                                        </p:tgtEl>
                                      </p:cBhvr>
                                    </p:animEffect>
                                  </p:childTnLst>
                                </p:cTn>
                              </p:par>
                              <p:par>
                                <p:cTn id="80" presetID="6" presetClass="emph" presetSubtype="0" accel="50000" decel="50000" autoRev="1" fill="hold" nodeType="withEffect">
                                  <p:stCondLst>
                                    <p:cond delay="0"/>
                                  </p:stCondLst>
                                  <p:childTnLst>
                                    <p:animScale>
                                      <p:cBhvr>
                                        <p:cTn id="81" dur="300" fill="hold"/>
                                        <p:tgtEl>
                                          <p:spTgt spid="47"/>
                                        </p:tgtEl>
                                      </p:cBhvr>
                                      <p:by x="120000" y="120000"/>
                                    </p:animScale>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42" presetClass="path" presetSubtype="0" decel="50000" fill="hold" grpId="1" nodeType="withEffect">
                                  <p:stCondLst>
                                    <p:cond delay="0"/>
                                  </p:stCondLst>
                                  <p:childTnLst>
                                    <p:animMotion origin="layout" path="M -0.01836 1.48148E-6 L -3.33333E-6 1.48148E-6 " pathEditMode="relative" rAng="0" ptsTypes="AA">
                                      <p:cBhvr>
                                        <p:cTn id="86" dur="500" fill="hold"/>
                                        <p:tgtEl>
                                          <p:spTgt spid="30"/>
                                        </p:tgtEl>
                                        <p:attrNameLst>
                                          <p:attrName>ppt_x</p:attrName>
                                          <p:attrName>ppt_y</p:attrName>
                                        </p:attrNameLst>
                                      </p:cBhvr>
                                      <p:rCtr x="911" y="0"/>
                                    </p:animMotion>
                                  </p:childTnLst>
                                </p:cTn>
                              </p:par>
                            </p:childTnLst>
                          </p:cTn>
                        </p:par>
                      </p:childTnLst>
                    </p:cTn>
                  </p:par>
                  <p:par>
                    <p:cTn id="87" fill="hold">
                      <p:stCondLst>
                        <p:cond delay="indefinite"/>
                      </p:stCondLst>
                      <p:childTnLst>
                        <p:par>
                          <p:cTn id="88" fill="hold">
                            <p:stCondLst>
                              <p:cond delay="0"/>
                            </p:stCondLst>
                            <p:childTnLst>
                              <p:par>
                                <p:cTn id="89" presetID="53" presetClass="entr" presetSubtype="16" accel="50000" decel="50000" fill="hold" nodeType="clickEffect">
                                  <p:stCondLst>
                                    <p:cond delay="0"/>
                                  </p:stCondLst>
                                  <p:childTnLst>
                                    <p:set>
                                      <p:cBhvr>
                                        <p:cTn id="90" dur="1" fill="hold">
                                          <p:stCondLst>
                                            <p:cond delay="0"/>
                                          </p:stCondLst>
                                        </p:cTn>
                                        <p:tgtEl>
                                          <p:spTgt spid="48"/>
                                        </p:tgtEl>
                                        <p:attrNameLst>
                                          <p:attrName>style.visibility</p:attrName>
                                        </p:attrNameLst>
                                      </p:cBhvr>
                                      <p:to>
                                        <p:strVal val="visible"/>
                                      </p:to>
                                    </p:set>
                                    <p:anim calcmode="lin" valueType="num">
                                      <p:cBhvr>
                                        <p:cTn id="91" dur="500" fill="hold"/>
                                        <p:tgtEl>
                                          <p:spTgt spid="48"/>
                                        </p:tgtEl>
                                        <p:attrNameLst>
                                          <p:attrName>ppt_w</p:attrName>
                                        </p:attrNameLst>
                                      </p:cBhvr>
                                      <p:tavLst>
                                        <p:tav tm="0">
                                          <p:val>
                                            <p:fltVal val="0"/>
                                          </p:val>
                                        </p:tav>
                                        <p:tav tm="100000">
                                          <p:val>
                                            <p:strVal val="#ppt_w"/>
                                          </p:val>
                                        </p:tav>
                                      </p:tavLst>
                                    </p:anim>
                                    <p:anim calcmode="lin" valueType="num">
                                      <p:cBhvr>
                                        <p:cTn id="92" dur="500" fill="hold"/>
                                        <p:tgtEl>
                                          <p:spTgt spid="48"/>
                                        </p:tgtEl>
                                        <p:attrNameLst>
                                          <p:attrName>ppt_h</p:attrName>
                                        </p:attrNameLst>
                                      </p:cBhvr>
                                      <p:tavLst>
                                        <p:tav tm="0">
                                          <p:val>
                                            <p:fltVal val="0"/>
                                          </p:val>
                                        </p:tav>
                                        <p:tav tm="100000">
                                          <p:val>
                                            <p:strVal val="#ppt_h"/>
                                          </p:val>
                                        </p:tav>
                                      </p:tavLst>
                                    </p:anim>
                                    <p:animEffect transition="in" filter="fade">
                                      <p:cBhvr>
                                        <p:cTn id="93" dur="500"/>
                                        <p:tgtEl>
                                          <p:spTgt spid="48"/>
                                        </p:tgtEl>
                                      </p:cBhvr>
                                    </p:animEffect>
                                  </p:childTnLst>
                                </p:cTn>
                              </p:par>
                              <p:par>
                                <p:cTn id="94" presetID="6" presetClass="emph" presetSubtype="0" accel="50000" decel="50000" autoRev="1" fill="hold" nodeType="withEffect">
                                  <p:stCondLst>
                                    <p:cond delay="0"/>
                                  </p:stCondLst>
                                  <p:childTnLst>
                                    <p:animScale>
                                      <p:cBhvr>
                                        <p:cTn id="95" dur="300" fill="hold"/>
                                        <p:tgtEl>
                                          <p:spTgt spid="48"/>
                                        </p:tgtEl>
                                      </p:cBhvr>
                                      <p:by x="120000" y="120000"/>
                                    </p:animScale>
                                  </p:childTnLst>
                                </p:cTn>
                              </p:par>
                              <p:par>
                                <p:cTn id="96" presetID="10" presetClass="entr" presetSubtype="0"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42" presetClass="path" presetSubtype="0" decel="50000" fill="hold" grpId="1" nodeType="withEffect">
                                  <p:stCondLst>
                                    <p:cond delay="0"/>
                                  </p:stCondLst>
                                  <p:childTnLst>
                                    <p:animMotion origin="layout" path="M -0.01836 1.48148E-6 L -3.33333E-6 1.48148E-6 " pathEditMode="relative" rAng="0" ptsTypes="AA">
                                      <p:cBhvr>
                                        <p:cTn id="100" dur="500" fill="hold"/>
                                        <p:tgtEl>
                                          <p:spTgt spid="31"/>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6" grpId="0"/>
      <p:bldP spid="26" grpId="1"/>
      <p:bldP spid="27" grpId="0"/>
      <p:bldP spid="27" grpId="1"/>
      <p:bldP spid="28" grpId="0"/>
      <p:bldP spid="28" grpId="1"/>
      <p:bldP spid="30" grpId="0"/>
      <p:bldP spid="30" grpId="1"/>
      <p:bldP spid="31" grpId="0"/>
      <p:bldP spid="31" grpId="1"/>
      <p:bldP spid="29" grpId="0"/>
      <p:bldP spid="2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02BA-E881-E761-70B1-A267387E19BD}"/>
              </a:ext>
            </a:extLst>
          </p:cNvPr>
          <p:cNvSpPr>
            <a:spLocks noGrp="1"/>
          </p:cNvSpPr>
          <p:nvPr>
            <p:ph type="title"/>
          </p:nvPr>
        </p:nvSpPr>
        <p:spPr>
          <a:xfrm>
            <a:off x="1524000" y="2831581"/>
            <a:ext cx="9144000" cy="597419"/>
          </a:xfrm>
        </p:spPr>
        <p:txBody>
          <a:bodyPr/>
          <a:lstStyle/>
          <a:p>
            <a:pPr algn="ct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https://aka.ms/CopilotDevCamp</a:t>
            </a:r>
            <a:endParaRPr lang="en-AE"/>
          </a:p>
        </p:txBody>
      </p:sp>
      <p:pic>
        <p:nvPicPr>
          <p:cNvPr id="4" name="Picture 3">
            <a:extLst>
              <a:ext uri="{FF2B5EF4-FFF2-40B4-BE49-F238E27FC236}">
                <a16:creationId xmlns:a16="http://schemas.microsoft.com/office/drawing/2014/main" id="{19BCAD0B-B5D5-7D8D-F577-9F5778F361EF}"/>
              </a:ext>
            </a:extLst>
          </p:cNvPr>
          <p:cNvPicPr>
            <a:picLocks noChangeAspect="1"/>
          </p:cNvPicPr>
          <p:nvPr/>
        </p:nvPicPr>
        <p:blipFill>
          <a:blip r:embed="rId3"/>
          <a:stretch>
            <a:fillRect/>
          </a:stretch>
        </p:blipFill>
        <p:spPr>
          <a:xfrm>
            <a:off x="5202237" y="3865879"/>
            <a:ext cx="1787525" cy="1787525"/>
          </a:xfrm>
          <a:prstGeom prst="rect">
            <a:avLst/>
          </a:prstGeom>
        </p:spPr>
      </p:pic>
    </p:spTree>
    <p:extLst>
      <p:ext uri="{BB962C8B-B14F-4D97-AF65-F5344CB8AC3E}">
        <p14:creationId xmlns:p14="http://schemas.microsoft.com/office/powerpoint/2010/main" val="35254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C53C2-FD7C-1B0A-8B7B-F2C580CFF45A}"/>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3E0B9F40-9566-CBB5-CC77-471762663A92}"/>
              </a:ext>
            </a:extLst>
          </p:cNvPr>
          <p:cNvSpPr>
            <a:spLocks noGrp="1"/>
          </p:cNvSpPr>
          <p:nvPr>
            <p:ph type="title"/>
          </p:nvPr>
        </p:nvSpPr>
        <p:spPr/>
        <p:txBody>
          <a:bodyPr/>
          <a:lstStyle/>
          <a:p>
            <a:r>
              <a:rPr lang="en-US"/>
              <a:t>Where do I start?</a:t>
            </a:r>
          </a:p>
        </p:txBody>
      </p:sp>
      <p:sp>
        <p:nvSpPr>
          <p:cNvPr id="2" name="Diamond 1">
            <a:extLst>
              <a:ext uri="{FF2B5EF4-FFF2-40B4-BE49-F238E27FC236}">
                <a16:creationId xmlns:a16="http://schemas.microsoft.com/office/drawing/2014/main" id="{88C48831-D14F-5247-37C4-B64367A7C3EB}"/>
              </a:ext>
            </a:extLst>
          </p:cNvPr>
          <p:cNvSpPr/>
          <p:nvPr/>
        </p:nvSpPr>
        <p:spPr bwMode="auto">
          <a:xfrm>
            <a:off x="5126562" y="673838"/>
            <a:ext cx="1938875" cy="1467200"/>
          </a:xfrm>
          <a:prstGeom prst="diamond">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600" b="1">
                <a:solidFill>
                  <a:schemeClr val="bg1"/>
                </a:solidFill>
                <a:latin typeface="Segoe UI" panose="020B0502040204020203" pitchFamily="34" charset="0"/>
                <a:cs typeface="Segoe UI" panose="020B0502040204020203" pitchFamily="34" charset="0"/>
              </a:rPr>
              <a:t>Make or Code?</a:t>
            </a:r>
          </a:p>
        </p:txBody>
      </p:sp>
      <p:cxnSp>
        <p:nvCxnSpPr>
          <p:cNvPr id="33" name="Connector: Elbow 32">
            <a:extLst>
              <a:ext uri="{FF2B5EF4-FFF2-40B4-BE49-F238E27FC236}">
                <a16:creationId xmlns:a16="http://schemas.microsoft.com/office/drawing/2014/main" id="{067E800B-BEF4-1EEE-B2E6-C447638E6E70}"/>
              </a:ext>
            </a:extLst>
          </p:cNvPr>
          <p:cNvCxnSpPr>
            <a:cxnSpLocks/>
            <a:stCxn id="2" idx="3"/>
            <a:endCxn id="38" idx="0"/>
          </p:cNvCxnSpPr>
          <p:nvPr/>
        </p:nvCxnSpPr>
        <p:spPr>
          <a:xfrm>
            <a:off x="7065437" y="1407438"/>
            <a:ext cx="2240860" cy="175980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Diamond 37">
            <a:extLst>
              <a:ext uri="{FF2B5EF4-FFF2-40B4-BE49-F238E27FC236}">
                <a16:creationId xmlns:a16="http://schemas.microsoft.com/office/drawing/2014/main" id="{2A73BEE2-5EC6-A135-6FA4-DF68FF988687}"/>
              </a:ext>
            </a:extLst>
          </p:cNvPr>
          <p:cNvSpPr/>
          <p:nvPr/>
        </p:nvSpPr>
        <p:spPr bwMode="auto">
          <a:xfrm>
            <a:off x="8336859" y="3167245"/>
            <a:ext cx="1938875" cy="1467200"/>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b="1">
                <a:solidFill>
                  <a:schemeClr val="bg1"/>
                </a:solidFill>
                <a:latin typeface="Segoe UI" panose="020B0502040204020203" pitchFamily="34" charset="0"/>
                <a:ea typeface="Segoe UI" panose="020B0502040204020203" pitchFamily="34" charset="0"/>
                <a:cs typeface="Segoe UI" panose="020B0502040204020203" pitchFamily="34" charset="0"/>
              </a:rPr>
              <a:t>Which AI ?</a:t>
            </a:r>
          </a:p>
        </p:txBody>
      </p:sp>
      <p:sp>
        <p:nvSpPr>
          <p:cNvPr id="40" name="Rectangle: Rounded Corners 39">
            <a:extLst>
              <a:ext uri="{FF2B5EF4-FFF2-40B4-BE49-F238E27FC236}">
                <a16:creationId xmlns:a16="http://schemas.microsoft.com/office/drawing/2014/main" id="{C86D9278-360A-14DD-9656-7419E532E9DA}"/>
              </a:ext>
            </a:extLst>
          </p:cNvPr>
          <p:cNvSpPr/>
          <p:nvPr/>
        </p:nvSpPr>
        <p:spPr bwMode="auto">
          <a:xfrm>
            <a:off x="9379150" y="5384476"/>
            <a:ext cx="2707734" cy="635058"/>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t>Declarative agent</a:t>
            </a:r>
          </a:p>
        </p:txBody>
      </p:sp>
      <p:sp>
        <p:nvSpPr>
          <p:cNvPr id="41" name="Rectangle: Rounded Corners 40">
            <a:extLst>
              <a:ext uri="{FF2B5EF4-FFF2-40B4-BE49-F238E27FC236}">
                <a16:creationId xmlns:a16="http://schemas.microsoft.com/office/drawing/2014/main" id="{E0B40B2A-5910-C639-AD15-C17A48E01CA4}"/>
              </a:ext>
            </a:extLst>
          </p:cNvPr>
          <p:cNvSpPr/>
          <p:nvPr/>
        </p:nvSpPr>
        <p:spPr bwMode="auto">
          <a:xfrm>
            <a:off x="6480455" y="5385198"/>
            <a:ext cx="2734402" cy="634475"/>
          </a:xfrm>
          <a:prstGeom prst="roundRect">
            <a:avLst/>
          </a:prstGeom>
          <a:solidFill>
            <a:srgbClr val="999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t>Custom engine</a:t>
            </a:r>
            <a:b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t>agent</a:t>
            </a:r>
          </a:p>
        </p:txBody>
      </p:sp>
      <p:sp>
        <p:nvSpPr>
          <p:cNvPr id="42" name="Folded Corner 16">
            <a:extLst>
              <a:ext uri="{FF2B5EF4-FFF2-40B4-BE49-F238E27FC236}">
                <a16:creationId xmlns:a16="http://schemas.microsoft.com/office/drawing/2014/main" id="{5785FBE6-5A4B-F50B-C91F-F141674C3CAC}"/>
              </a:ext>
            </a:extLst>
          </p:cNvPr>
          <p:cNvSpPr/>
          <p:nvPr/>
        </p:nvSpPr>
        <p:spPr bwMode="auto">
          <a:xfrm>
            <a:off x="8420822" y="5394482"/>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“B”</a:t>
            </a:r>
          </a:p>
        </p:txBody>
      </p:sp>
      <p:sp>
        <p:nvSpPr>
          <p:cNvPr id="43" name="Folded Corner 17">
            <a:extLst>
              <a:ext uri="{FF2B5EF4-FFF2-40B4-BE49-F238E27FC236}">
                <a16:creationId xmlns:a16="http://schemas.microsoft.com/office/drawing/2014/main" id="{5ED441EC-27DC-2950-AFD6-8EAB53992967}"/>
              </a:ext>
            </a:extLst>
          </p:cNvPr>
          <p:cNvSpPr/>
          <p:nvPr/>
        </p:nvSpPr>
        <p:spPr bwMode="auto">
          <a:xfrm>
            <a:off x="11249066" y="5385906"/>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“E”</a:t>
            </a:r>
          </a:p>
        </p:txBody>
      </p:sp>
      <p:sp>
        <p:nvSpPr>
          <p:cNvPr id="44" name="TextBox 43">
            <a:extLst>
              <a:ext uri="{FF2B5EF4-FFF2-40B4-BE49-F238E27FC236}">
                <a16:creationId xmlns:a16="http://schemas.microsoft.com/office/drawing/2014/main" id="{D409DFFD-8B6E-54FE-306D-A6D093527990}"/>
              </a:ext>
            </a:extLst>
          </p:cNvPr>
          <p:cNvSpPr txBox="1"/>
          <p:nvPr/>
        </p:nvSpPr>
        <p:spPr>
          <a:xfrm>
            <a:off x="6002463" y="4529830"/>
            <a:ext cx="1768656" cy="646331"/>
          </a:xfrm>
          <a:prstGeom prst="rect">
            <a:avLst/>
          </a:prstGeom>
          <a:noFill/>
        </p:spPr>
        <p:txBody>
          <a:bodyPr wrap="square" lIns="0" tIns="0" rIns="0" bIns="0" rtlCol="0">
            <a:spAutoFit/>
          </a:bodyPr>
          <a:lstStyle/>
          <a:p>
            <a:pPr algn="r"/>
            <a:r>
              <a:rPr lang="en-US" sz="1400"/>
              <a:t>Developer provides</a:t>
            </a:r>
            <a:br>
              <a:rPr lang="en-US" sz="1400"/>
            </a:br>
            <a:r>
              <a:rPr lang="en-US" sz="1400"/>
              <a:t>(Azure AI Studio or your choice of AI)</a:t>
            </a:r>
          </a:p>
        </p:txBody>
      </p:sp>
      <p:sp>
        <p:nvSpPr>
          <p:cNvPr id="45" name="TextBox 44">
            <a:extLst>
              <a:ext uri="{FF2B5EF4-FFF2-40B4-BE49-F238E27FC236}">
                <a16:creationId xmlns:a16="http://schemas.microsoft.com/office/drawing/2014/main" id="{6DC0D0FF-FB90-3F14-B39F-07D047277972}"/>
              </a:ext>
            </a:extLst>
          </p:cNvPr>
          <p:cNvSpPr txBox="1"/>
          <p:nvPr/>
        </p:nvSpPr>
        <p:spPr>
          <a:xfrm>
            <a:off x="10839766" y="4745274"/>
            <a:ext cx="1140368" cy="430887"/>
          </a:xfrm>
          <a:prstGeom prst="rect">
            <a:avLst/>
          </a:prstGeom>
          <a:noFill/>
        </p:spPr>
        <p:txBody>
          <a:bodyPr wrap="square" lIns="0" tIns="0" rIns="0" bIns="0" rtlCol="0">
            <a:spAutoFit/>
          </a:bodyPr>
          <a:lstStyle/>
          <a:p>
            <a:pPr algn="l"/>
            <a:r>
              <a:rPr lang="en-US" sz="1400"/>
              <a:t>M365 Copilot provides</a:t>
            </a:r>
          </a:p>
        </p:txBody>
      </p:sp>
      <p:cxnSp>
        <p:nvCxnSpPr>
          <p:cNvPr id="46" name="Connector: Elbow 45">
            <a:extLst>
              <a:ext uri="{FF2B5EF4-FFF2-40B4-BE49-F238E27FC236}">
                <a16:creationId xmlns:a16="http://schemas.microsoft.com/office/drawing/2014/main" id="{0E1406F0-94E1-C73C-505C-34283B6E9819}"/>
              </a:ext>
            </a:extLst>
          </p:cNvPr>
          <p:cNvCxnSpPr>
            <a:cxnSpLocks/>
            <a:stCxn id="38" idx="1"/>
            <a:endCxn id="41" idx="0"/>
          </p:cNvCxnSpPr>
          <p:nvPr/>
        </p:nvCxnSpPr>
        <p:spPr>
          <a:xfrm rot="10800000" flipV="1">
            <a:off x="7847657" y="3900844"/>
            <a:ext cx="489203" cy="1484353"/>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E9435B21-0BB2-DE52-230D-DDF0ED6F3C8B}"/>
              </a:ext>
            </a:extLst>
          </p:cNvPr>
          <p:cNvCxnSpPr>
            <a:cxnSpLocks/>
            <a:stCxn id="38" idx="3"/>
            <a:endCxn id="40" idx="0"/>
          </p:cNvCxnSpPr>
          <p:nvPr/>
        </p:nvCxnSpPr>
        <p:spPr>
          <a:xfrm>
            <a:off x="10275734" y="3900845"/>
            <a:ext cx="457283" cy="148363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Diamond 51">
            <a:extLst>
              <a:ext uri="{FF2B5EF4-FFF2-40B4-BE49-F238E27FC236}">
                <a16:creationId xmlns:a16="http://schemas.microsoft.com/office/drawing/2014/main" id="{E3EA1EEC-9C1F-5C7B-D043-E546A8DE9338}"/>
              </a:ext>
            </a:extLst>
          </p:cNvPr>
          <p:cNvSpPr/>
          <p:nvPr/>
        </p:nvSpPr>
        <p:spPr bwMode="auto">
          <a:xfrm>
            <a:off x="2178466" y="1890203"/>
            <a:ext cx="1938875" cy="1467200"/>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200" b="1">
                <a:solidFill>
                  <a:schemeClr val="bg1"/>
                </a:solidFill>
                <a:latin typeface="Segoe UI" panose="020B0502040204020203" pitchFamily="34" charset="0"/>
                <a:ea typeface="Segoe UI" panose="020B0502040204020203" pitchFamily="34" charset="0"/>
                <a:cs typeface="Segoe UI" panose="020B0502040204020203" pitchFamily="34" charset="0"/>
              </a:rPr>
              <a:t>What are you making?</a:t>
            </a:r>
          </a:p>
        </p:txBody>
      </p:sp>
      <p:cxnSp>
        <p:nvCxnSpPr>
          <p:cNvPr id="53" name="Connector: Elbow 52">
            <a:extLst>
              <a:ext uri="{FF2B5EF4-FFF2-40B4-BE49-F238E27FC236}">
                <a16:creationId xmlns:a16="http://schemas.microsoft.com/office/drawing/2014/main" id="{16D08125-5D50-CB07-1006-4312C8587F40}"/>
              </a:ext>
            </a:extLst>
          </p:cNvPr>
          <p:cNvCxnSpPr>
            <a:cxnSpLocks/>
            <a:stCxn id="2" idx="1"/>
            <a:endCxn id="52" idx="0"/>
          </p:cNvCxnSpPr>
          <p:nvPr/>
        </p:nvCxnSpPr>
        <p:spPr>
          <a:xfrm rot="10800000" flipV="1">
            <a:off x="3147904" y="1407437"/>
            <a:ext cx="1978658" cy="48276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B78CA6D6-3F9E-AD69-0011-314767822793}"/>
              </a:ext>
            </a:extLst>
          </p:cNvPr>
          <p:cNvSpPr/>
          <p:nvPr/>
        </p:nvSpPr>
        <p:spPr bwMode="auto">
          <a:xfrm>
            <a:off x="123618" y="4300317"/>
            <a:ext cx="2734402" cy="634475"/>
          </a:xfrm>
          <a:prstGeom prst="round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rgbClr val="FFFFFF"/>
                </a:solidFill>
                <a:latin typeface="Segoe UI" panose="020B0502040204020203" pitchFamily="34" charset="0"/>
                <a:ea typeface="Segoe UI" panose="020B0502040204020203" pitchFamily="34" charset="0"/>
                <a:cs typeface="Segoe UI" panose="020B0502040204020203" pitchFamily="34" charset="0"/>
              </a:rPr>
              <a:t>Copilot Studio</a:t>
            </a:r>
            <a:br>
              <a:rPr lang="en-US" sz="1372" b="1">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372" b="1">
                <a:solidFill>
                  <a:srgbClr val="FFFFFF"/>
                </a:solidFill>
                <a:latin typeface="Segoe UI" panose="020B0502040204020203" pitchFamily="34" charset="0"/>
                <a:ea typeface="Segoe UI" panose="020B0502040204020203" pitchFamily="34" charset="0"/>
                <a:cs typeface="Segoe UI" panose="020B0502040204020203" pitchFamily="34" charset="0"/>
              </a:rPr>
              <a:t>agent builder</a:t>
            </a:r>
          </a:p>
        </p:txBody>
      </p:sp>
      <p:sp>
        <p:nvSpPr>
          <p:cNvPr id="59" name="Folded Corner 16">
            <a:extLst>
              <a:ext uri="{FF2B5EF4-FFF2-40B4-BE49-F238E27FC236}">
                <a16:creationId xmlns:a16="http://schemas.microsoft.com/office/drawing/2014/main" id="{B005A99E-3ABA-4255-1127-8F33FDF0B54A}"/>
              </a:ext>
            </a:extLst>
          </p:cNvPr>
          <p:cNvSpPr/>
          <p:nvPr/>
        </p:nvSpPr>
        <p:spPr bwMode="auto">
          <a:xfrm>
            <a:off x="1635761" y="4309601"/>
            <a:ext cx="1183584"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“MAB”</a:t>
            </a:r>
          </a:p>
        </p:txBody>
      </p:sp>
      <p:sp>
        <p:nvSpPr>
          <p:cNvPr id="60" name="Rectangle: Rounded Corners 59">
            <a:extLst>
              <a:ext uri="{FF2B5EF4-FFF2-40B4-BE49-F238E27FC236}">
                <a16:creationId xmlns:a16="http://schemas.microsoft.com/office/drawing/2014/main" id="{581B8C32-DE87-401C-CCBF-4529077EA464}"/>
              </a:ext>
            </a:extLst>
          </p:cNvPr>
          <p:cNvSpPr/>
          <p:nvPr/>
        </p:nvSpPr>
        <p:spPr bwMode="auto">
          <a:xfrm>
            <a:off x="1778001" y="6067366"/>
            <a:ext cx="2734402" cy="634475"/>
          </a:xfrm>
          <a:prstGeom prst="roundRect">
            <a:avLst/>
          </a:prstGeom>
          <a:solidFill>
            <a:srgbClr val="1056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rgbClr val="FFFFFF"/>
                </a:solidFill>
                <a:latin typeface="Segoe UI" panose="020B0502040204020203" pitchFamily="34" charset="0"/>
                <a:ea typeface="Segoe UI" panose="020B0502040204020203" pitchFamily="34" charset="0"/>
                <a:cs typeface="Segoe UI" panose="020B0502040204020203" pitchFamily="34" charset="0"/>
              </a:rPr>
              <a:t>SharePoint</a:t>
            </a:r>
            <a:br>
              <a:rPr lang="en-US" sz="1372" b="1">
                <a:solidFill>
                  <a:srgbClr val="FFFFFF"/>
                </a:solidFill>
                <a:latin typeface="Segoe UI" panose="020B0502040204020203" pitchFamily="34" charset="0"/>
                <a:ea typeface="Segoe UI" panose="020B0502040204020203" pitchFamily="34" charset="0"/>
                <a:cs typeface="Segoe UI" panose="020B0502040204020203" pitchFamily="34" charset="0"/>
              </a:rPr>
            </a:br>
            <a:r>
              <a:rPr lang="en-US" sz="1372" b="1">
                <a:solidFill>
                  <a:srgbClr val="FFFFFF"/>
                </a:solidFill>
                <a:latin typeface="Segoe UI" panose="020B0502040204020203" pitchFamily="34" charset="0"/>
                <a:ea typeface="Segoe UI" panose="020B0502040204020203" pitchFamily="34" charset="0"/>
                <a:cs typeface="Segoe UI" panose="020B0502040204020203" pitchFamily="34" charset="0"/>
              </a:rPr>
              <a:t>agents</a:t>
            </a:r>
          </a:p>
        </p:txBody>
      </p:sp>
      <p:sp>
        <p:nvSpPr>
          <p:cNvPr id="61" name="Folded Corner 16">
            <a:extLst>
              <a:ext uri="{FF2B5EF4-FFF2-40B4-BE49-F238E27FC236}">
                <a16:creationId xmlns:a16="http://schemas.microsoft.com/office/drawing/2014/main" id="{E4104E25-EEB8-257E-676F-652F3B2050E8}"/>
              </a:ext>
            </a:extLst>
          </p:cNvPr>
          <p:cNvSpPr/>
          <p:nvPr/>
        </p:nvSpPr>
        <p:spPr bwMode="auto">
          <a:xfrm>
            <a:off x="3290144" y="6076650"/>
            <a:ext cx="1183584"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“MSA”</a:t>
            </a:r>
          </a:p>
        </p:txBody>
      </p:sp>
      <p:sp>
        <p:nvSpPr>
          <p:cNvPr id="62" name="Rectangle: Rounded Corners 61">
            <a:extLst>
              <a:ext uri="{FF2B5EF4-FFF2-40B4-BE49-F238E27FC236}">
                <a16:creationId xmlns:a16="http://schemas.microsoft.com/office/drawing/2014/main" id="{CC1E751B-1607-4274-1BC6-ABEAC8C7FC14}"/>
              </a:ext>
            </a:extLst>
          </p:cNvPr>
          <p:cNvSpPr/>
          <p:nvPr/>
        </p:nvSpPr>
        <p:spPr bwMode="auto">
          <a:xfrm>
            <a:off x="3322060" y="4278447"/>
            <a:ext cx="2734402" cy="634475"/>
          </a:xfrm>
          <a:prstGeom prst="roundRect">
            <a:avLst/>
          </a:prstGeom>
          <a:solidFill>
            <a:srgbClr val="057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rgbClr val="FFFFFF"/>
                </a:solidFill>
                <a:latin typeface="Segoe UI" panose="020B0502040204020203" pitchFamily="34" charset="0"/>
                <a:ea typeface="Segoe UI" panose="020B0502040204020203" pitchFamily="34" charset="0"/>
                <a:cs typeface="Segoe UI" panose="020B0502040204020203" pitchFamily="34" charset="0"/>
              </a:rPr>
              <a:t>Copilot Studio</a:t>
            </a:r>
          </a:p>
        </p:txBody>
      </p:sp>
      <p:sp>
        <p:nvSpPr>
          <p:cNvPr id="63" name="Folded Corner 16">
            <a:extLst>
              <a:ext uri="{FF2B5EF4-FFF2-40B4-BE49-F238E27FC236}">
                <a16:creationId xmlns:a16="http://schemas.microsoft.com/office/drawing/2014/main" id="{3F665D81-900A-F8F9-5919-E30EC049F2AE}"/>
              </a:ext>
            </a:extLst>
          </p:cNvPr>
          <p:cNvSpPr/>
          <p:nvPr/>
        </p:nvSpPr>
        <p:spPr bwMode="auto">
          <a:xfrm>
            <a:off x="4834203" y="4287731"/>
            <a:ext cx="1183584"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“MCS”</a:t>
            </a:r>
          </a:p>
        </p:txBody>
      </p:sp>
      <p:cxnSp>
        <p:nvCxnSpPr>
          <p:cNvPr id="65" name="Connector: Elbow 64">
            <a:extLst>
              <a:ext uri="{FF2B5EF4-FFF2-40B4-BE49-F238E27FC236}">
                <a16:creationId xmlns:a16="http://schemas.microsoft.com/office/drawing/2014/main" id="{479F161F-7493-C877-3105-F970C954CB86}"/>
              </a:ext>
            </a:extLst>
          </p:cNvPr>
          <p:cNvCxnSpPr>
            <a:cxnSpLocks/>
            <a:stCxn id="52" idx="1"/>
            <a:endCxn id="58" idx="0"/>
          </p:cNvCxnSpPr>
          <p:nvPr/>
        </p:nvCxnSpPr>
        <p:spPr>
          <a:xfrm rot="10800000" flipV="1">
            <a:off x="1490820" y="2623803"/>
            <a:ext cx="687647" cy="167651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00198A8-CB82-B4FE-67F1-5550D6CFCAC4}"/>
              </a:ext>
            </a:extLst>
          </p:cNvPr>
          <p:cNvCxnSpPr>
            <a:cxnSpLocks/>
            <a:stCxn id="52" idx="2"/>
            <a:endCxn id="60" idx="0"/>
          </p:cNvCxnSpPr>
          <p:nvPr/>
        </p:nvCxnSpPr>
        <p:spPr>
          <a:xfrm rot="5400000">
            <a:off x="1791572" y="4711033"/>
            <a:ext cx="2709963" cy="2702"/>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93FFA7B8-9AB5-0623-896A-23F252B47838}"/>
              </a:ext>
            </a:extLst>
          </p:cNvPr>
          <p:cNvCxnSpPr>
            <a:cxnSpLocks/>
            <a:stCxn id="52" idx="3"/>
            <a:endCxn id="62" idx="0"/>
          </p:cNvCxnSpPr>
          <p:nvPr/>
        </p:nvCxnSpPr>
        <p:spPr>
          <a:xfrm>
            <a:off x="4117341" y="2623803"/>
            <a:ext cx="571920" cy="165464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B1F614E-269A-0304-0E1C-C5F952FA49BF}"/>
              </a:ext>
            </a:extLst>
          </p:cNvPr>
          <p:cNvSpPr txBox="1"/>
          <p:nvPr/>
        </p:nvSpPr>
        <p:spPr>
          <a:xfrm>
            <a:off x="-71082" y="3031173"/>
            <a:ext cx="1415601" cy="1077218"/>
          </a:xfrm>
          <a:prstGeom prst="rect">
            <a:avLst/>
          </a:prstGeom>
          <a:noFill/>
        </p:spPr>
        <p:txBody>
          <a:bodyPr wrap="square" lIns="0" tIns="0" rIns="0" bIns="0" rtlCol="0">
            <a:spAutoFit/>
          </a:bodyPr>
          <a:lstStyle/>
          <a:p>
            <a:pPr algn="r"/>
            <a:r>
              <a:rPr lang="en-US" sz="1400"/>
              <a:t>Agent to extend</a:t>
            </a:r>
            <a:br>
              <a:rPr lang="en-US" sz="1400"/>
            </a:br>
            <a:r>
              <a:rPr lang="en-US" sz="1400"/>
              <a:t>Microsoft 365 Copilot Chat acting as an</a:t>
            </a:r>
            <a:br>
              <a:rPr lang="en-US" sz="1400"/>
            </a:br>
            <a:r>
              <a:rPr lang="en-US" sz="1400"/>
              <a:t>end-user</a:t>
            </a:r>
          </a:p>
        </p:txBody>
      </p:sp>
      <p:sp>
        <p:nvSpPr>
          <p:cNvPr id="75" name="TextBox 74">
            <a:extLst>
              <a:ext uri="{FF2B5EF4-FFF2-40B4-BE49-F238E27FC236}">
                <a16:creationId xmlns:a16="http://schemas.microsoft.com/office/drawing/2014/main" id="{48658D2D-66C7-F97E-E632-E5CB151DD09C}"/>
              </a:ext>
            </a:extLst>
          </p:cNvPr>
          <p:cNvSpPr txBox="1"/>
          <p:nvPr/>
        </p:nvSpPr>
        <p:spPr>
          <a:xfrm>
            <a:off x="1574119" y="5270690"/>
            <a:ext cx="1496880" cy="646331"/>
          </a:xfrm>
          <a:prstGeom prst="rect">
            <a:avLst/>
          </a:prstGeom>
          <a:noFill/>
        </p:spPr>
        <p:txBody>
          <a:bodyPr wrap="square" lIns="0" tIns="0" rIns="0" bIns="0" rtlCol="0">
            <a:spAutoFit/>
          </a:bodyPr>
          <a:lstStyle/>
          <a:p>
            <a:pPr algn="r"/>
            <a:r>
              <a:rPr lang="en-US" sz="1400"/>
              <a:t>Agent for SharePoint </a:t>
            </a:r>
            <a:br>
              <a:rPr lang="en-US" sz="1400"/>
            </a:br>
            <a:r>
              <a:rPr lang="en-US" sz="1400"/>
              <a:t>content only</a:t>
            </a:r>
          </a:p>
        </p:txBody>
      </p:sp>
      <p:sp>
        <p:nvSpPr>
          <p:cNvPr id="76" name="TextBox 75">
            <a:extLst>
              <a:ext uri="{FF2B5EF4-FFF2-40B4-BE49-F238E27FC236}">
                <a16:creationId xmlns:a16="http://schemas.microsoft.com/office/drawing/2014/main" id="{E6670D70-16C8-529B-C095-7153ACA89F7F}"/>
              </a:ext>
            </a:extLst>
          </p:cNvPr>
          <p:cNvSpPr txBox="1"/>
          <p:nvPr/>
        </p:nvSpPr>
        <p:spPr>
          <a:xfrm>
            <a:off x="4835562" y="2815729"/>
            <a:ext cx="1415601" cy="1292662"/>
          </a:xfrm>
          <a:prstGeom prst="rect">
            <a:avLst/>
          </a:prstGeom>
          <a:noFill/>
        </p:spPr>
        <p:txBody>
          <a:bodyPr wrap="square" lIns="0" tIns="0" rIns="0" bIns="0" rtlCol="0">
            <a:spAutoFit/>
          </a:bodyPr>
          <a:lstStyle/>
          <a:p>
            <a:r>
              <a:rPr lang="en-US" sz="1400"/>
              <a:t>Agent for Microsoft 365 Copilot, Teams, and more using Microsoft Copilot Studio</a:t>
            </a:r>
          </a:p>
        </p:txBody>
      </p:sp>
      <p:sp>
        <p:nvSpPr>
          <p:cNvPr id="3" name="TextBox 2">
            <a:extLst>
              <a:ext uri="{FF2B5EF4-FFF2-40B4-BE49-F238E27FC236}">
                <a16:creationId xmlns:a16="http://schemas.microsoft.com/office/drawing/2014/main" id="{4E5698AE-CF45-1808-2018-C7A195F339F2}"/>
              </a:ext>
            </a:extLst>
          </p:cNvPr>
          <p:cNvSpPr txBox="1"/>
          <p:nvPr/>
        </p:nvSpPr>
        <p:spPr>
          <a:xfrm>
            <a:off x="7890695" y="1171436"/>
            <a:ext cx="1415601" cy="215444"/>
          </a:xfrm>
          <a:prstGeom prst="rect">
            <a:avLst/>
          </a:prstGeom>
          <a:noFill/>
        </p:spPr>
        <p:txBody>
          <a:bodyPr wrap="square" lIns="0" tIns="0" rIns="0" bIns="0" rtlCol="0">
            <a:spAutoFit/>
          </a:bodyPr>
          <a:lstStyle/>
          <a:p>
            <a:pPr algn="r"/>
            <a:r>
              <a:rPr lang="en-US" sz="1400"/>
              <a:t>Code</a:t>
            </a:r>
          </a:p>
        </p:txBody>
      </p:sp>
      <p:sp>
        <p:nvSpPr>
          <p:cNvPr id="4" name="TextBox 3">
            <a:extLst>
              <a:ext uri="{FF2B5EF4-FFF2-40B4-BE49-F238E27FC236}">
                <a16:creationId xmlns:a16="http://schemas.microsoft.com/office/drawing/2014/main" id="{52DCF60D-B0AF-8C02-1CD4-52DB896D62E2}"/>
              </a:ext>
            </a:extLst>
          </p:cNvPr>
          <p:cNvSpPr txBox="1"/>
          <p:nvPr/>
        </p:nvSpPr>
        <p:spPr>
          <a:xfrm>
            <a:off x="3145202" y="1169918"/>
            <a:ext cx="1415601" cy="215444"/>
          </a:xfrm>
          <a:prstGeom prst="rect">
            <a:avLst/>
          </a:prstGeom>
          <a:noFill/>
        </p:spPr>
        <p:txBody>
          <a:bodyPr wrap="square" lIns="0" tIns="0" rIns="0" bIns="0" rtlCol="0">
            <a:spAutoFit/>
          </a:bodyPr>
          <a:lstStyle/>
          <a:p>
            <a:r>
              <a:rPr lang="en-US" sz="1400"/>
              <a:t>Make</a:t>
            </a:r>
          </a:p>
        </p:txBody>
      </p:sp>
    </p:spTree>
    <p:extLst>
      <p:ext uri="{BB962C8B-B14F-4D97-AF65-F5344CB8AC3E}">
        <p14:creationId xmlns:p14="http://schemas.microsoft.com/office/powerpoint/2010/main" val="1276077085"/>
      </p:ext>
    </p:extLst>
  </p:cSld>
  <p:clrMapOvr>
    <a:masterClrMapping/>
  </p:clrMapOvr>
  <p:transition>
    <p:fade/>
  </p:transition>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AC242-1953-232E-40EA-54D287986CF3}"/>
              </a:ext>
            </a:extLst>
          </p:cNvPr>
          <p:cNvSpPr>
            <a:spLocks noGrp="1"/>
          </p:cNvSpPr>
          <p:nvPr>
            <p:ph type="title"/>
          </p:nvPr>
        </p:nvSpPr>
        <p:spPr/>
        <p:txBody>
          <a:bodyPr/>
          <a:lstStyle/>
          <a:p>
            <a:r>
              <a:rPr lang="en-GB"/>
              <a:t>Thank you!</a:t>
            </a:r>
          </a:p>
        </p:txBody>
      </p:sp>
    </p:spTree>
    <p:extLst>
      <p:ext uri="{BB962C8B-B14F-4D97-AF65-F5344CB8AC3E}">
        <p14:creationId xmlns:p14="http://schemas.microsoft.com/office/powerpoint/2010/main" val="162910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6587-C4E6-D7A2-A5D2-2FBC6B6716F0}"/>
            </a:ext>
          </a:extLst>
        </p:cNvPr>
        <p:cNvGrpSpPr/>
        <p:nvPr/>
      </p:nvGrpSpPr>
      <p:grpSpPr>
        <a:xfrm>
          <a:off x="0" y="0"/>
          <a:ext cx="0" cy="0"/>
          <a:chOff x="0" y="0"/>
          <a:chExt cx="0" cy="0"/>
        </a:xfrm>
      </p:grpSpPr>
      <p:sp>
        <p:nvSpPr>
          <p:cNvPr id="2" name="Rectangle: Rounded Corners 34">
            <a:extLst>
              <a:ext uri="{FF2B5EF4-FFF2-40B4-BE49-F238E27FC236}">
                <a16:creationId xmlns:a16="http://schemas.microsoft.com/office/drawing/2014/main" id="{7D1A431E-0BB4-1018-23B2-4414F3C84B3F}"/>
              </a:ext>
            </a:extLst>
          </p:cNvPr>
          <p:cNvSpPr/>
          <p:nvPr/>
        </p:nvSpPr>
        <p:spPr bwMode="auto">
          <a:xfrm>
            <a:off x="586740" y="3414096"/>
            <a:ext cx="11018520" cy="1754533"/>
          </a:xfrm>
          <a:prstGeom prst="roundRect">
            <a:avLst>
              <a:gd name="adj" fmla="val 5302"/>
            </a:avLst>
          </a:prstGeom>
          <a:solidFill>
            <a:srgbClr val="FFFFFF"/>
          </a:solidFill>
          <a:ln>
            <a:solidFill>
              <a:srgbClr val="8C827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endParaRPr>
          </a:p>
        </p:txBody>
      </p:sp>
      <p:sp>
        <p:nvSpPr>
          <p:cNvPr id="3" name="TextBox 2">
            <a:extLst>
              <a:ext uri="{FF2B5EF4-FFF2-40B4-BE49-F238E27FC236}">
                <a16:creationId xmlns:a16="http://schemas.microsoft.com/office/drawing/2014/main" id="{CDFB6FEE-9023-A43C-F6DC-E222AA0E909A}"/>
              </a:ext>
            </a:extLst>
          </p:cNvPr>
          <p:cNvSpPr txBox="1"/>
          <p:nvPr/>
        </p:nvSpPr>
        <p:spPr>
          <a:xfrm>
            <a:off x="4780639" y="3214079"/>
            <a:ext cx="2739737" cy="393042"/>
          </a:xfrm>
          <a:prstGeom prst="roundRect">
            <a:avLst>
              <a:gd name="adj" fmla="val 50000"/>
            </a:avLst>
          </a:prstGeom>
          <a:gradFill flip="none" rotWithShape="1">
            <a:gsLst>
              <a:gs pos="49000">
                <a:srgbClr val="0078D4"/>
              </a:gs>
              <a:gs pos="0">
                <a:srgbClr val="49C5B1"/>
              </a:gs>
            </a:gsLst>
            <a:path path="circle">
              <a:fillToRect l="100000" t="100000"/>
            </a:path>
            <a:tileRect r="-100000" b="-100000"/>
          </a:gradFill>
          <a:ln>
            <a:noFill/>
            <a:headEnd type="none" w="med" len="med"/>
            <a:tailEnd type="none" w="med" len="med"/>
          </a:ln>
          <a:effectLst>
            <a:outerShdw blurRad="1270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algn="ctr" defTabSz="914367" fontAlgn="base">
              <a:spcBef>
                <a:spcPct val="0"/>
              </a:spcBef>
              <a:spcAft>
                <a:spcPct val="0"/>
              </a:spcAft>
              <a:defRPr sz="1600" b="1">
                <a:ln w="3175">
                  <a:noFill/>
                </a:ln>
                <a:gradFill>
                  <a:gsLst>
                    <a:gs pos="53933">
                      <a:srgbClr val="FFFFFF"/>
                    </a:gs>
                    <a:gs pos="38000">
                      <a:srgbClr val="FFFFFF"/>
                    </a:gs>
                  </a:gsLst>
                  <a:path path="circle">
                    <a:fillToRect l="100000" b="100000"/>
                  </a:path>
                </a:gradFill>
                <a:latin typeface="Segoe UI Variable Display Semibold"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Variable Display Semibold" pitchFamily="2" charset="0"/>
                <a:ea typeface="+mn-ea"/>
                <a:cs typeface="Segoe UI" pitchFamily="34" charset="0"/>
              </a:rPr>
              <a:t>Natural Language</a:t>
            </a:r>
          </a:p>
        </p:txBody>
      </p:sp>
      <p:pic>
        <p:nvPicPr>
          <p:cNvPr id="4" name="!Copilot" descr="A rainbow colored logo on a black background&#10;&#10;Description automatically generated">
            <a:extLst>
              <a:ext uri="{FF2B5EF4-FFF2-40B4-BE49-F238E27FC236}">
                <a16:creationId xmlns:a16="http://schemas.microsoft.com/office/drawing/2014/main" id="{A961A5B5-FAB0-1053-2127-2928A1F94A72}"/>
              </a:ext>
            </a:extLst>
          </p:cNvPr>
          <p:cNvPicPr>
            <a:picLocks noChangeAspect="1"/>
          </p:cNvPicPr>
          <p:nvPr/>
        </p:nvPicPr>
        <p:blipFill>
          <a:blip r:embed="rId3"/>
          <a:stretch>
            <a:fillRect/>
          </a:stretch>
        </p:blipFill>
        <p:spPr>
          <a:xfrm>
            <a:off x="5588810" y="1978794"/>
            <a:ext cx="1014380" cy="1014380"/>
          </a:xfrm>
          <a:prstGeom prst="rect">
            <a:avLst/>
          </a:prstGeom>
          <a:noFill/>
          <a:ln>
            <a:noFill/>
            <a:headEnd type="none" w="med" len="med"/>
            <a:tailEnd type="none" w="med" len="med"/>
          </a:ln>
          <a:effectLst/>
        </p:spPr>
      </p:pic>
      <p:sp>
        <p:nvSpPr>
          <p:cNvPr id="5" name="Graphic 8">
            <a:extLst>
              <a:ext uri="{FF2B5EF4-FFF2-40B4-BE49-F238E27FC236}">
                <a16:creationId xmlns:a16="http://schemas.microsoft.com/office/drawing/2014/main" id="{60021B35-7F1F-C3C2-8731-E99936279C84}"/>
              </a:ext>
              <a:ext uri="{C183D7F6-B498-43B3-948B-1728B52AA6E4}">
                <adec:decorative xmlns:adec="http://schemas.microsoft.com/office/drawing/2017/decorative" val="1"/>
              </a:ext>
            </a:extLst>
          </p:cNvPr>
          <p:cNvSpPr/>
          <p:nvPr/>
        </p:nvSpPr>
        <p:spPr>
          <a:xfrm>
            <a:off x="2354368" y="3982719"/>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 name="TextBox 5">
            <a:extLst>
              <a:ext uri="{FF2B5EF4-FFF2-40B4-BE49-F238E27FC236}">
                <a16:creationId xmlns:a16="http://schemas.microsoft.com/office/drawing/2014/main" id="{BDFF509D-0C5F-C6BB-4360-C33D1E2498C8}"/>
              </a:ext>
            </a:extLst>
          </p:cNvPr>
          <p:cNvSpPr txBox="1"/>
          <p:nvPr/>
        </p:nvSpPr>
        <p:spPr>
          <a:xfrm>
            <a:off x="4640078" y="4463903"/>
            <a:ext cx="1170578"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Semibold"/>
                <a:ea typeface="+mn-ea"/>
                <a:cs typeface="+mn-cs"/>
              </a:rPr>
              <a:t>Microsoft Graph</a:t>
            </a:r>
            <a:endParaRPr kumimoji="0" lang="en-US" sz="1400" b="1" i="0" u="none" strike="noStrike" kern="1200" cap="none" spc="0" normalizeH="0" baseline="0" noProof="0">
              <a:ln>
                <a:noFill/>
              </a:ln>
              <a:solidFill>
                <a:srgbClr val="000000"/>
              </a:solidFill>
              <a:effectLst/>
              <a:uLnTx/>
              <a:uFillTx/>
              <a:latin typeface="Segoe UI Variable Display Semibold" pitchFamily="2" charset="0"/>
              <a:ea typeface="+mn-ea"/>
              <a:cs typeface="+mn-cs"/>
            </a:endParaRPr>
          </a:p>
        </p:txBody>
      </p:sp>
      <p:sp>
        <p:nvSpPr>
          <p:cNvPr id="7" name="TextBox 6">
            <a:extLst>
              <a:ext uri="{FF2B5EF4-FFF2-40B4-BE49-F238E27FC236}">
                <a16:creationId xmlns:a16="http://schemas.microsoft.com/office/drawing/2014/main" id="{F415F9B4-20C5-8693-A5AD-7ACE90E94085}"/>
              </a:ext>
            </a:extLst>
          </p:cNvPr>
          <p:cNvSpPr txBox="1"/>
          <p:nvPr/>
        </p:nvSpPr>
        <p:spPr>
          <a:xfrm>
            <a:off x="764562" y="4463903"/>
            <a:ext cx="1530703"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Variable Display Semibold" pitchFamily="2" charset="0"/>
                <a:ea typeface="+mn-ea"/>
                <a:cs typeface="+mn-cs"/>
              </a:rPr>
              <a:t>Large Language Models</a:t>
            </a:r>
          </a:p>
        </p:txBody>
      </p:sp>
      <p:pic>
        <p:nvPicPr>
          <p:cNvPr id="8" name="Graphic 7">
            <a:extLst>
              <a:ext uri="{FF2B5EF4-FFF2-40B4-BE49-F238E27FC236}">
                <a16:creationId xmlns:a16="http://schemas.microsoft.com/office/drawing/2014/main" id="{D9687ECC-F4AF-C56F-5656-E487E66D95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8464" y="3861812"/>
            <a:ext cx="447748" cy="447748"/>
          </a:xfrm>
          <a:prstGeom prst="rect">
            <a:avLst/>
          </a:prstGeom>
        </p:spPr>
      </p:pic>
      <p:sp>
        <p:nvSpPr>
          <p:cNvPr id="9" name="TextBox 8">
            <a:extLst>
              <a:ext uri="{FF2B5EF4-FFF2-40B4-BE49-F238E27FC236}">
                <a16:creationId xmlns:a16="http://schemas.microsoft.com/office/drawing/2014/main" id="{B150FE5C-1425-AF0A-1575-6BAAFEA0CAD9}"/>
              </a:ext>
            </a:extLst>
          </p:cNvPr>
          <p:cNvSpPr txBox="1"/>
          <p:nvPr/>
        </p:nvSpPr>
        <p:spPr>
          <a:xfrm>
            <a:off x="2623830" y="4463903"/>
            <a:ext cx="1500026"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Variable Display Semibold" pitchFamily="2" charset="0"/>
                <a:ea typeface="+mn-ea"/>
                <a:cs typeface="+mn-cs"/>
              </a:rPr>
              <a:t>Microsoft 365 Apps</a:t>
            </a:r>
          </a:p>
        </p:txBody>
      </p:sp>
      <p:pic>
        <p:nvPicPr>
          <p:cNvPr id="10" name="Graphic 9">
            <a:extLst>
              <a:ext uri="{FF2B5EF4-FFF2-40B4-BE49-F238E27FC236}">
                <a16:creationId xmlns:a16="http://schemas.microsoft.com/office/drawing/2014/main" id="{7F4F73B4-7D5C-8E17-B992-7EB6475216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28491" y="3833635"/>
            <a:ext cx="504102" cy="504102"/>
          </a:xfrm>
          <a:prstGeom prst="rect">
            <a:avLst/>
          </a:prstGeom>
        </p:spPr>
      </p:pic>
      <p:sp>
        <p:nvSpPr>
          <p:cNvPr id="11" name="Graphic 28">
            <a:extLst>
              <a:ext uri="{FF2B5EF4-FFF2-40B4-BE49-F238E27FC236}">
                <a16:creationId xmlns:a16="http://schemas.microsoft.com/office/drawing/2014/main" id="{818FCBDC-4F59-4753-6360-9EB70F22B3B6}"/>
              </a:ext>
              <a:ext uri="{C183D7F6-B498-43B3-948B-1728B52AA6E4}">
                <adec:decorative xmlns:adec="http://schemas.microsoft.com/office/drawing/2017/decorative" val="1"/>
              </a:ext>
            </a:extLst>
          </p:cNvPr>
          <p:cNvSpPr/>
          <p:nvPr/>
        </p:nvSpPr>
        <p:spPr>
          <a:xfrm>
            <a:off x="6041902" y="3982719"/>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Graphic 28">
            <a:extLst>
              <a:ext uri="{FF2B5EF4-FFF2-40B4-BE49-F238E27FC236}">
                <a16:creationId xmlns:a16="http://schemas.microsoft.com/office/drawing/2014/main" id="{6005EA66-3208-5DFB-CAA5-945ED674608F}"/>
              </a:ext>
              <a:ext uri="{C183D7F6-B498-43B3-948B-1728B52AA6E4}">
                <adec:decorative xmlns:adec="http://schemas.microsoft.com/office/drawing/2017/decorative" val="1"/>
              </a:ext>
            </a:extLst>
          </p:cNvPr>
          <p:cNvSpPr/>
          <p:nvPr/>
        </p:nvSpPr>
        <p:spPr>
          <a:xfrm>
            <a:off x="7846406" y="3982719"/>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28E06286-A5D1-1120-8591-A6C18336926E}"/>
              </a:ext>
            </a:extLst>
          </p:cNvPr>
          <p:cNvSpPr txBox="1"/>
          <p:nvPr/>
        </p:nvSpPr>
        <p:spPr>
          <a:xfrm>
            <a:off x="8204715" y="4463903"/>
            <a:ext cx="1286385" cy="215444"/>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gradFill>
                  <a:gsLst>
                    <a:gs pos="2917">
                      <a:srgbClr val="000000"/>
                    </a:gs>
                    <a:gs pos="30000">
                      <a:srgbClr val="000000"/>
                    </a:gs>
                  </a:gsLst>
                  <a:lin ang="5400000" scaled="0"/>
                </a:gradFill>
                <a:effectLst/>
                <a:uLnTx/>
                <a:uFillTx/>
                <a:latin typeface="Segoe UI Variable Display Semibold" pitchFamily="2" charset="0"/>
                <a:ea typeface="+mn-ea"/>
                <a:cs typeface="+mn-cs"/>
              </a:rPr>
              <a:t>Web</a:t>
            </a:r>
          </a:p>
        </p:txBody>
      </p:sp>
      <p:sp>
        <p:nvSpPr>
          <p:cNvPr id="14" name="Graphic 20">
            <a:extLst>
              <a:ext uri="{FF2B5EF4-FFF2-40B4-BE49-F238E27FC236}">
                <a16:creationId xmlns:a16="http://schemas.microsoft.com/office/drawing/2014/main" id="{27E0826A-181D-0D33-1FE1-AB3F64C72E73}"/>
              </a:ext>
            </a:extLst>
          </p:cNvPr>
          <p:cNvSpPr/>
          <p:nvPr/>
        </p:nvSpPr>
        <p:spPr>
          <a:xfrm>
            <a:off x="8620529" y="3858506"/>
            <a:ext cx="454759" cy="454361"/>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solidFill>
            <a:srgbClr val="21212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Variable Display Semibold" pitchFamily="2" charset="0"/>
              <a:ea typeface="+mn-ea"/>
              <a:cs typeface="+mn-cs"/>
            </a:endParaRPr>
          </a:p>
        </p:txBody>
      </p:sp>
      <p:sp>
        <p:nvSpPr>
          <p:cNvPr id="15" name="TextBox 14">
            <a:extLst>
              <a:ext uri="{FF2B5EF4-FFF2-40B4-BE49-F238E27FC236}">
                <a16:creationId xmlns:a16="http://schemas.microsoft.com/office/drawing/2014/main" id="{ADFD880E-CFED-BDBE-9152-3D213C03BAFC}"/>
              </a:ext>
            </a:extLst>
          </p:cNvPr>
          <p:cNvSpPr txBox="1"/>
          <p:nvPr/>
        </p:nvSpPr>
        <p:spPr>
          <a:xfrm>
            <a:off x="6360604" y="4463903"/>
            <a:ext cx="1380188"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Variable Display Semibold"/>
                <a:ea typeface="+mn-ea"/>
                <a:cs typeface="+mn-cs"/>
              </a:rPr>
              <a:t>Microsoft Dataverse</a:t>
            </a:r>
          </a:p>
        </p:txBody>
      </p:sp>
      <p:sp>
        <p:nvSpPr>
          <p:cNvPr id="16" name="Graphic 28">
            <a:extLst>
              <a:ext uri="{FF2B5EF4-FFF2-40B4-BE49-F238E27FC236}">
                <a16:creationId xmlns:a16="http://schemas.microsoft.com/office/drawing/2014/main" id="{7C13F956-591E-341C-B961-080CB930EEEE}"/>
              </a:ext>
              <a:ext uri="{C183D7F6-B498-43B3-948B-1728B52AA6E4}">
                <adec:decorative xmlns:adec="http://schemas.microsoft.com/office/drawing/2017/decorative" val="1"/>
              </a:ext>
            </a:extLst>
          </p:cNvPr>
          <p:cNvSpPr/>
          <p:nvPr/>
        </p:nvSpPr>
        <p:spPr>
          <a:xfrm>
            <a:off x="4200749" y="3982719"/>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7" name="Graphic 16">
            <a:extLst>
              <a:ext uri="{FF2B5EF4-FFF2-40B4-BE49-F238E27FC236}">
                <a16:creationId xmlns:a16="http://schemas.microsoft.com/office/drawing/2014/main" id="{F7D5970E-06FB-1828-4492-BC7C13FA166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16025" y="3856249"/>
            <a:ext cx="462225" cy="458875"/>
          </a:xfrm>
          <a:prstGeom prst="rect">
            <a:avLst/>
          </a:prstGeom>
        </p:spPr>
      </p:pic>
      <p:pic>
        <p:nvPicPr>
          <p:cNvPr id="18" name="Graphic 17">
            <a:extLst>
              <a:ext uri="{FF2B5EF4-FFF2-40B4-BE49-F238E27FC236}">
                <a16:creationId xmlns:a16="http://schemas.microsoft.com/office/drawing/2014/main" id="{D5192123-5FFF-908D-E57D-BB26A62944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74872" y="3836249"/>
            <a:ext cx="498874" cy="498874"/>
          </a:xfrm>
          <a:prstGeom prst="rect">
            <a:avLst/>
          </a:prstGeom>
        </p:spPr>
      </p:pic>
      <p:sp>
        <p:nvSpPr>
          <p:cNvPr id="19" name="Title 41">
            <a:extLst>
              <a:ext uri="{FF2B5EF4-FFF2-40B4-BE49-F238E27FC236}">
                <a16:creationId xmlns:a16="http://schemas.microsoft.com/office/drawing/2014/main" id="{D13B765B-959C-B4E7-A2AD-7676036FA214}"/>
              </a:ext>
              <a:ext uri="{C183D7F6-B498-43B3-948B-1728B52AA6E4}">
                <adec:decorative xmlns:adec="http://schemas.microsoft.com/office/drawing/2017/decorative" val="0"/>
              </a:ext>
            </a:extLst>
          </p:cNvPr>
          <p:cNvSpPr>
            <a:spLocks noGrp="1"/>
          </p:cNvSpPr>
          <p:nvPr>
            <p:ph type="title"/>
          </p:nvPr>
        </p:nvSpPr>
        <p:spPr>
          <a:xfrm>
            <a:off x="586740" y="1045191"/>
            <a:ext cx="11018520" cy="492443"/>
          </a:xfrm>
        </p:spPr>
        <p:txBody>
          <a:bodyPr/>
          <a:lstStyle/>
          <a:p>
            <a:pPr algn="ctr"/>
            <a:r>
              <a:rPr lang="en-US" sz="3200"/>
              <a:t>Tailor to your organization with </a:t>
            </a:r>
            <a:r>
              <a:rPr lang="en-US" sz="3200" spc="-50">
                <a:gradFill flip="none" rotWithShape="1">
                  <a:gsLst>
                    <a:gs pos="12000">
                      <a:srgbClr val="8661C5"/>
                    </a:gs>
                    <a:gs pos="87000">
                      <a:srgbClr val="0078D4"/>
                    </a:gs>
                  </a:gsLst>
                  <a:lin ang="10800000" scaled="1"/>
                  <a:tileRect/>
                </a:gradFill>
                <a:latin typeface="Segoe UI Semibold"/>
                <a:cs typeface="Segoe UI Semibold"/>
              </a:rPr>
              <a:t>Copilot agents</a:t>
            </a:r>
            <a:endParaRPr lang="en-US" sz="1400" spc="-50">
              <a:gradFill flip="none" rotWithShape="1">
                <a:gsLst>
                  <a:gs pos="12000">
                    <a:srgbClr val="8661C5"/>
                  </a:gs>
                  <a:gs pos="87000">
                    <a:srgbClr val="0078D4"/>
                  </a:gs>
                </a:gsLst>
                <a:lin ang="10800000" scaled="1"/>
                <a:tileRect/>
              </a:gradFill>
              <a:latin typeface="Segoe UI Semibold"/>
              <a:cs typeface="Segoe UI Semibold"/>
            </a:endParaRPr>
          </a:p>
        </p:txBody>
      </p:sp>
      <p:sp>
        <p:nvSpPr>
          <p:cNvPr id="20" name="Graphic 28">
            <a:extLst>
              <a:ext uri="{FF2B5EF4-FFF2-40B4-BE49-F238E27FC236}">
                <a16:creationId xmlns:a16="http://schemas.microsoft.com/office/drawing/2014/main" id="{01365EFB-39E9-8F2F-F076-03BA12757F70}"/>
              </a:ext>
              <a:ext uri="{C183D7F6-B498-43B3-948B-1728B52AA6E4}">
                <adec:decorative xmlns:adec="http://schemas.microsoft.com/office/drawing/2017/decorative" val="1"/>
              </a:ext>
            </a:extLst>
          </p:cNvPr>
          <p:cNvSpPr/>
          <p:nvPr/>
        </p:nvSpPr>
        <p:spPr>
          <a:xfrm>
            <a:off x="9643444" y="3982719"/>
            <a:ext cx="205967" cy="205934"/>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1">
              <a:lumMod val="50000"/>
              <a:lumOff val="50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22063730-23BB-E78F-706A-901EC144D2F6}"/>
              </a:ext>
            </a:extLst>
          </p:cNvPr>
          <p:cNvSpPr txBox="1"/>
          <p:nvPr/>
        </p:nvSpPr>
        <p:spPr>
          <a:xfrm>
            <a:off x="10120107" y="4463903"/>
            <a:ext cx="1049734"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gradFill flip="none" rotWithShape="1">
                  <a:gsLst>
                    <a:gs pos="12000">
                      <a:srgbClr val="8661C5"/>
                    </a:gs>
                    <a:gs pos="87000">
                      <a:srgbClr val="0078D4"/>
                    </a:gs>
                  </a:gsLst>
                  <a:lin ang="10800000" scaled="1"/>
                  <a:tileRect/>
                </a:gradFill>
                <a:effectLst/>
                <a:uLnTx/>
                <a:uFillTx/>
                <a:latin typeface="Segoe UI Semibold"/>
                <a:ea typeface="+mn-ea"/>
                <a:cs typeface="Segoe UI Semibold"/>
              </a:rPr>
              <a:t>Copilot agents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Graphic 14">
            <a:extLst>
              <a:ext uri="{FF2B5EF4-FFF2-40B4-BE49-F238E27FC236}">
                <a16:creationId xmlns:a16="http://schemas.microsoft.com/office/drawing/2014/main" id="{721788ED-8E4A-C77C-2FB1-6F53A42055C3}"/>
              </a:ext>
            </a:extLst>
          </p:cNvPr>
          <p:cNvSpPr>
            <a:spLocks noChangeAspect="1"/>
          </p:cNvSpPr>
          <p:nvPr/>
        </p:nvSpPr>
        <p:spPr>
          <a:xfrm>
            <a:off x="10417567" y="3824036"/>
            <a:ext cx="523302" cy="523300"/>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flip="none" rotWithShape="1">
            <a:gsLst>
              <a:gs pos="98000">
                <a:srgbClr val="0078D4"/>
              </a:gs>
              <a:gs pos="0">
                <a:srgbClr val="C03BC4"/>
              </a:gs>
            </a:gsLst>
            <a:lin ang="2700000" scaled="1"/>
            <a:tileRect/>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501830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2.5E-6 -1.85185E-6 L 2.5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0"/>
                                  </p:stCondLst>
                                  <p:childTnLst>
                                    <p:animMotion origin="layout" path="M -2.08333E-7 3.7037E-6 L -2.08333E-7 0.03541 " pathEditMode="relative" rAng="0" ptsTypes="AA">
                                      <p:cBhvr>
                                        <p:cTn id="14" dur="700" spd="-100000" fill="hold"/>
                                        <p:tgtEl>
                                          <p:spTgt spid="1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1" descr="preencoded.png">
            <a:extLst>
              <a:ext uri="{FF2B5EF4-FFF2-40B4-BE49-F238E27FC236}">
                <a16:creationId xmlns:a16="http://schemas.microsoft.com/office/drawing/2014/main" id="{0BFC2CC0-CE5E-1500-BF55-AA9802BDE815}"/>
              </a:ext>
            </a:extLst>
          </p:cNvPr>
          <p:cNvPicPr>
            <a:picLocks noChangeAspect="1"/>
          </p:cNvPicPr>
          <p:nvPr/>
        </p:nvPicPr>
        <p:blipFill>
          <a:blip r:embed="rId3"/>
          <a:srcRect/>
          <a:stretch/>
        </p:blipFill>
        <p:spPr>
          <a:xfrm>
            <a:off x="5511800" y="682369"/>
            <a:ext cx="5201965" cy="5106277"/>
          </a:xfrm>
          <a:prstGeom prst="rect">
            <a:avLst/>
          </a:prstGeom>
        </p:spPr>
      </p:pic>
      <p:sp>
        <p:nvSpPr>
          <p:cNvPr id="4" name="Text 0">
            <a:extLst>
              <a:ext uri="{FF2B5EF4-FFF2-40B4-BE49-F238E27FC236}">
                <a16:creationId xmlns:a16="http://schemas.microsoft.com/office/drawing/2014/main" id="{96D04CEE-6D45-0C73-6FB5-D6B5E2D33438}"/>
              </a:ext>
            </a:extLst>
          </p:cNvPr>
          <p:cNvSpPr/>
          <p:nvPr/>
        </p:nvSpPr>
        <p:spPr>
          <a:xfrm>
            <a:off x="1024664" y="2389018"/>
            <a:ext cx="3863360" cy="3474655"/>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09539" rtl="0" eaLnBrk="1" fontAlgn="auto" latinLnBrk="0" hangingPunct="1">
              <a:lnSpc>
                <a:spcPct val="100000"/>
              </a:lnSpc>
              <a:spcBef>
                <a:spcPts val="0"/>
              </a:spcBef>
              <a:spcAft>
                <a:spcPts val="1000"/>
              </a:spcAft>
              <a:buClrTx/>
              <a:buSzTx/>
              <a:buFontTx/>
              <a:buNone/>
              <a:tabLst/>
              <a:defRPr/>
            </a:pPr>
            <a:r>
              <a:rPr kumimoji="0" lang="en-US" sz="3000" b="0" i="0" u="none" strike="noStrike" kern="0" cap="none" spc="-50" normalizeH="0" baseline="0" noProof="0">
                <a:ln>
                  <a:noFill/>
                </a:ln>
                <a:effectLst/>
                <a:uLnTx/>
                <a:uFillTx/>
                <a:latin typeface="Segoe UI Semibold" pitchFamily="34" charset="0"/>
                <a:ea typeface="Segoe UI Semibold" pitchFamily="34" charset="-122"/>
                <a:cs typeface="Segoe UI Semibold" pitchFamily="34" charset="-120"/>
              </a:rPr>
              <a:t>Microsoft 365 Copilot can be extended using Copilot agents to bring custom knowledge, skills, and process automation</a:t>
            </a:r>
            <a:endParaRPr kumimoji="0" lang="en-US" sz="3000" b="0" i="0" u="none" strike="noStrike" kern="1200" cap="none" spc="0" normalizeH="0" baseline="0" noProof="0">
              <a:ln>
                <a:noFill/>
              </a:ln>
              <a:effectLst/>
              <a:uLnTx/>
              <a:uFillTx/>
              <a:latin typeface="Aptos" panose="02110004020202020204"/>
              <a:ea typeface="+mn-ea"/>
              <a:cs typeface="+mn-cs"/>
            </a:endParaRPr>
          </a:p>
        </p:txBody>
      </p:sp>
      <p:sp>
        <p:nvSpPr>
          <p:cNvPr id="5" name="Text 1">
            <a:extLst>
              <a:ext uri="{FF2B5EF4-FFF2-40B4-BE49-F238E27FC236}">
                <a16:creationId xmlns:a16="http://schemas.microsoft.com/office/drawing/2014/main" id="{6438ED0B-25AD-71F3-8443-B32564701C8C}"/>
              </a:ext>
            </a:extLst>
          </p:cNvPr>
          <p:cNvSpPr/>
          <p:nvPr/>
        </p:nvSpPr>
        <p:spPr>
          <a:xfrm>
            <a:off x="7373744" y="1550289"/>
            <a:ext cx="2394055" cy="325488"/>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755" b="0" i="0" u="none" strike="noStrike" kern="1200" cap="none" spc="0" normalizeH="0" baseline="0" noProof="0">
                <a:ln>
                  <a:noFill/>
                </a:ln>
                <a:solidFill>
                  <a:srgbClr val="1F1F1E"/>
                </a:solidFill>
                <a:effectLst/>
                <a:uLnTx/>
                <a:uFillTx/>
                <a:latin typeface="Segoe UI Semibold" pitchFamily="34" charset="0"/>
                <a:ea typeface="Segoe UI Semibold" pitchFamily="34" charset="-122"/>
                <a:cs typeface="Segoe UI Semibold" pitchFamily="34" charset="-120"/>
              </a:rPr>
              <a:t>+ Copilot agents</a:t>
            </a:r>
            <a:endParaRPr kumimoji="0" lang="en-US" sz="175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Text 2">
            <a:extLst>
              <a:ext uri="{FF2B5EF4-FFF2-40B4-BE49-F238E27FC236}">
                <a16:creationId xmlns:a16="http://schemas.microsoft.com/office/drawing/2014/main" id="{15F40859-7091-8BFB-19E2-1C2A45316FCB}"/>
              </a:ext>
            </a:extLst>
          </p:cNvPr>
          <p:cNvSpPr/>
          <p:nvPr/>
        </p:nvSpPr>
        <p:spPr>
          <a:xfrm rot="16200000">
            <a:off x="5842000" y="2549040"/>
            <a:ext cx="1423048" cy="291288"/>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78124"/>
              </a:lnSpc>
              <a:spcBef>
                <a:spcPts val="0"/>
              </a:spcBef>
              <a:spcAft>
                <a:spcPts val="0"/>
              </a:spcAft>
              <a:buClrTx/>
              <a:buSzTx/>
              <a:buFontTx/>
              <a:buNone/>
              <a:tabLst/>
              <a:defRPr/>
            </a:pPr>
            <a:r>
              <a:rPr kumimoji="0" lang="en-US" sz="1648" b="0" i="0" u="none" strike="noStrike" kern="1200" cap="none" spc="0" normalizeH="0" baseline="0" noProof="0">
                <a:ln>
                  <a:noFill/>
                </a:ln>
                <a:solidFill>
                  <a:srgbClr val="1F1F1E"/>
                </a:solidFill>
                <a:effectLst/>
                <a:uLnTx/>
                <a:uFillTx/>
                <a:latin typeface="Segoe UI Semibold" pitchFamily="34" charset="0"/>
                <a:ea typeface="Segoe UI Semibold" pitchFamily="34" charset="-122"/>
                <a:cs typeface="Segoe UI Semibold" pitchFamily="34" charset="-120"/>
              </a:rPr>
              <a:t>Skills</a:t>
            </a:r>
            <a:endParaRPr kumimoji="0" lang="en-US" sz="1648"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Text 3">
            <a:extLst>
              <a:ext uri="{FF2B5EF4-FFF2-40B4-BE49-F238E27FC236}">
                <a16:creationId xmlns:a16="http://schemas.microsoft.com/office/drawing/2014/main" id="{E7A75178-0000-A239-A2F4-6E7898CD6591}"/>
              </a:ext>
            </a:extLst>
          </p:cNvPr>
          <p:cNvSpPr/>
          <p:nvPr/>
        </p:nvSpPr>
        <p:spPr>
          <a:xfrm>
            <a:off x="7340600" y="4554594"/>
            <a:ext cx="2421565" cy="2794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78124"/>
              </a:lnSpc>
              <a:spcBef>
                <a:spcPts val="0"/>
              </a:spcBef>
              <a:spcAft>
                <a:spcPts val="0"/>
              </a:spcAft>
              <a:buClrTx/>
              <a:buSzTx/>
              <a:buFontTx/>
              <a:buNone/>
              <a:tabLst/>
              <a:defRPr/>
            </a:pPr>
            <a:r>
              <a:rPr kumimoji="0" lang="en-US" sz="1648" b="0" i="0" u="none" strike="noStrike" kern="1200" cap="none" spc="0" normalizeH="0" baseline="0" noProof="0">
                <a:ln>
                  <a:noFill/>
                </a:ln>
                <a:solidFill>
                  <a:srgbClr val="1F1F1E"/>
                </a:solidFill>
                <a:effectLst/>
                <a:uLnTx/>
                <a:uFillTx/>
                <a:latin typeface="Segoe UI Semibold" pitchFamily="34" charset="0"/>
                <a:ea typeface="Segoe UI Semibold" pitchFamily="34" charset="-122"/>
                <a:cs typeface="Segoe UI Semibold" pitchFamily="34" charset="-120"/>
              </a:rPr>
              <a:t>Knowledge</a:t>
            </a:r>
            <a:endParaRPr kumimoji="0" lang="en-US" sz="1648"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 name="Text 4">
            <a:extLst>
              <a:ext uri="{FF2B5EF4-FFF2-40B4-BE49-F238E27FC236}">
                <a16:creationId xmlns:a16="http://schemas.microsoft.com/office/drawing/2014/main" id="{FA270934-95F3-DD05-DE09-3097368AEED9}"/>
              </a:ext>
            </a:extLst>
          </p:cNvPr>
          <p:cNvSpPr/>
          <p:nvPr/>
        </p:nvSpPr>
        <p:spPr>
          <a:xfrm>
            <a:off x="7322944" y="2825619"/>
            <a:ext cx="1462558" cy="86995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755" b="0" i="0" u="none" strike="noStrike" kern="1200" cap="none" spc="0" normalizeH="0" baseline="0" noProof="0">
                <a:ln>
                  <a:noFill/>
                </a:ln>
                <a:solidFill>
                  <a:srgbClr val="FFFFFF"/>
                </a:solidFill>
                <a:effectLst/>
                <a:uLnTx/>
                <a:uFillTx/>
                <a:latin typeface="Segoe UI Semibold" pitchFamily="34" charset="0"/>
                <a:ea typeface="Segoe UI Semibold" pitchFamily="34" charset="-122"/>
                <a:cs typeface="Segoe UI Semibold" pitchFamily="34" charset="-120"/>
              </a:rPr>
              <a:t>Copilot for Microsoft 365</a:t>
            </a:r>
            <a:endParaRPr kumimoji="0" lang="en-US" sz="175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9" name="Text 5">
            <a:extLst>
              <a:ext uri="{FF2B5EF4-FFF2-40B4-BE49-F238E27FC236}">
                <a16:creationId xmlns:a16="http://schemas.microsoft.com/office/drawing/2014/main" id="{4A77096C-1A2C-428E-9004-5AA3FAF62C68}"/>
              </a:ext>
            </a:extLst>
          </p:cNvPr>
          <p:cNvSpPr/>
          <p:nvPr/>
        </p:nvSpPr>
        <p:spPr>
          <a:xfrm>
            <a:off x="5625170" y="1978202"/>
            <a:ext cx="604366" cy="299451"/>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81749"/>
              </a:lnSpc>
              <a:spcBef>
                <a:spcPts val="0"/>
              </a:spcBef>
              <a:spcAft>
                <a:spcPts val="0"/>
              </a:spcAft>
              <a:buClrTx/>
              <a:buSzTx/>
              <a:buFontTx/>
              <a:buNone/>
              <a:tabLst/>
              <a:defRPr/>
            </a:pPr>
            <a:r>
              <a:rPr kumimoji="0" lang="en-US" sz="1000" b="0" i="0" u="none" strike="noStrike" kern="1200" cap="none" spc="0" normalizeH="0" baseline="0" noProof="0">
                <a:ln>
                  <a:noFill/>
                </a:ln>
                <a:solidFill>
                  <a:srgbClr val="575751"/>
                </a:solidFill>
                <a:effectLst/>
                <a:uLnTx/>
                <a:uFillTx/>
                <a:latin typeface="Segoe UI"/>
                <a:ea typeface="Segoe UI Variable Display Semibold" pitchFamily="34" charset="-122"/>
                <a:cs typeface="Segoe UI Variable Display Semibold" pitchFamily="34" charset="-120"/>
              </a:rPr>
              <a:t>Business Apps</a:t>
            </a:r>
            <a:endParaRPr kumimoji="0" lang="en-US" sz="1000" b="0" i="0" u="none" strike="noStrike" kern="1200" cap="none" spc="0" normalizeH="0" baseline="0" noProof="0">
              <a:ln>
                <a:noFill/>
              </a:ln>
              <a:solidFill>
                <a:prstClr val="black"/>
              </a:solidFill>
              <a:effectLst/>
              <a:uLnTx/>
              <a:uFillTx/>
              <a:latin typeface="Segoe UI"/>
              <a:ea typeface="+mn-ea"/>
              <a:cs typeface="Segoe UI"/>
            </a:endParaRPr>
          </a:p>
        </p:txBody>
      </p:sp>
      <p:sp>
        <p:nvSpPr>
          <p:cNvPr id="10" name="Text 6">
            <a:extLst>
              <a:ext uri="{FF2B5EF4-FFF2-40B4-BE49-F238E27FC236}">
                <a16:creationId xmlns:a16="http://schemas.microsoft.com/office/drawing/2014/main" id="{B952666D-136C-6F6E-409C-18B3984944F2}"/>
              </a:ext>
            </a:extLst>
          </p:cNvPr>
          <p:cNvSpPr/>
          <p:nvPr/>
        </p:nvSpPr>
        <p:spPr>
          <a:xfrm>
            <a:off x="5631986" y="3089919"/>
            <a:ext cx="606669" cy="314093"/>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75751"/>
                </a:solidFill>
                <a:effectLst/>
                <a:uLnTx/>
                <a:uFillTx/>
                <a:latin typeface="Segoe UI"/>
                <a:ea typeface="Segoe UI Semibold" pitchFamily="34" charset="-122"/>
                <a:cs typeface="Segoe UI Semibold"/>
              </a:rPr>
              <a:t>Microsoft 365 apps</a:t>
            </a:r>
            <a:endParaRPr kumimoji="0" lang="en-US" sz="1000" b="0" i="0" u="none" strike="noStrike" kern="1200" cap="none" spc="0" normalizeH="0" baseline="0" noProof="0">
              <a:ln>
                <a:noFill/>
              </a:ln>
              <a:solidFill>
                <a:prstClr val="black"/>
              </a:solidFill>
              <a:effectLst/>
              <a:uLnTx/>
              <a:uFillTx/>
              <a:latin typeface="Segoe UI"/>
              <a:ea typeface="+mn-ea"/>
              <a:cs typeface="Segoe UI Semibold"/>
            </a:endParaRPr>
          </a:p>
        </p:txBody>
      </p:sp>
      <p:sp>
        <p:nvSpPr>
          <p:cNvPr id="11" name="Text 8">
            <a:extLst>
              <a:ext uri="{FF2B5EF4-FFF2-40B4-BE49-F238E27FC236}">
                <a16:creationId xmlns:a16="http://schemas.microsoft.com/office/drawing/2014/main" id="{16BEBEC1-F35A-E218-461B-AD682719258B}"/>
              </a:ext>
            </a:extLst>
          </p:cNvPr>
          <p:cNvSpPr/>
          <p:nvPr/>
        </p:nvSpPr>
        <p:spPr>
          <a:xfrm>
            <a:off x="9353550" y="5185093"/>
            <a:ext cx="725652" cy="372992"/>
          </a:xfrm>
          <a:prstGeom prst="rect">
            <a:avLst/>
          </a:prstGeom>
          <a:noFill/>
          <a:ln/>
        </p:spPr>
        <p:txBody>
          <a:bodyPr wrap="square" lIns="0" tIns="0" rIns="0" bIns="0" rtlCol="0" anchor="ctr"/>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75751"/>
                </a:solidFill>
                <a:effectLst/>
                <a:uLnTx/>
                <a:uFillTx/>
                <a:latin typeface="Segoe UI"/>
                <a:ea typeface="Segoe UI Semibold" pitchFamily="34" charset="-122"/>
                <a:cs typeface="Segoe UI"/>
              </a:rPr>
              <a:t>Web
Knowledge</a:t>
            </a:r>
            <a:endParaRPr kumimoji="0" lang="en-US" sz="1000" b="0" i="0" u="none" strike="noStrike" kern="1200" cap="none" spc="0" normalizeH="0" baseline="0" noProof="0">
              <a:ln>
                <a:noFill/>
              </a:ln>
              <a:solidFill>
                <a:prstClr val="black"/>
              </a:solidFill>
              <a:effectLst/>
              <a:uLnTx/>
              <a:uFillTx/>
              <a:latin typeface="Segoe UI"/>
              <a:ea typeface="+mn-ea"/>
              <a:cs typeface="Segoe UI"/>
            </a:endParaRPr>
          </a:p>
        </p:txBody>
      </p:sp>
      <p:sp>
        <p:nvSpPr>
          <p:cNvPr id="12" name="Text 9">
            <a:extLst>
              <a:ext uri="{FF2B5EF4-FFF2-40B4-BE49-F238E27FC236}">
                <a16:creationId xmlns:a16="http://schemas.microsoft.com/office/drawing/2014/main" id="{968981D8-8497-A863-C4F9-DB3929475215}"/>
              </a:ext>
            </a:extLst>
          </p:cNvPr>
          <p:cNvSpPr/>
          <p:nvPr/>
        </p:nvSpPr>
        <p:spPr>
          <a:xfrm>
            <a:off x="8191500" y="5222273"/>
            <a:ext cx="736600" cy="330200"/>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006" b="0" i="0" u="none" strike="noStrike" kern="1200" cap="none" spc="0" normalizeH="0" baseline="0" noProof="0">
                <a:ln>
                  <a:noFill/>
                </a:ln>
                <a:solidFill>
                  <a:srgbClr val="575751"/>
                </a:solidFill>
                <a:effectLst/>
                <a:uLnTx/>
                <a:uFillTx/>
                <a:latin typeface="Segoe UI"/>
                <a:ea typeface="Segoe UI Variable Display Semibold" pitchFamily="34" charset="-122"/>
                <a:cs typeface="Segoe UI"/>
              </a:rPr>
              <a:t>Business Knowledge</a:t>
            </a:r>
            <a:endParaRPr kumimoji="0" lang="en-US" sz="1006" b="0" i="0" u="none" strike="noStrike" kern="1200" cap="none" spc="0" normalizeH="0" baseline="0" noProof="0">
              <a:ln>
                <a:noFill/>
              </a:ln>
              <a:solidFill>
                <a:prstClr val="black"/>
              </a:solidFill>
              <a:effectLst/>
              <a:uLnTx/>
              <a:uFillTx/>
              <a:latin typeface="Segoe UI"/>
              <a:ea typeface="+mn-ea"/>
              <a:cs typeface="Segoe UI"/>
            </a:endParaRPr>
          </a:p>
        </p:txBody>
      </p:sp>
      <p:sp>
        <p:nvSpPr>
          <p:cNvPr id="13" name="Text 10">
            <a:extLst>
              <a:ext uri="{FF2B5EF4-FFF2-40B4-BE49-F238E27FC236}">
                <a16:creationId xmlns:a16="http://schemas.microsoft.com/office/drawing/2014/main" id="{31B88A3A-8FB2-C5DC-0D5F-EC4520B5D160}"/>
              </a:ext>
            </a:extLst>
          </p:cNvPr>
          <p:cNvSpPr/>
          <p:nvPr/>
        </p:nvSpPr>
        <p:spPr>
          <a:xfrm>
            <a:off x="7054850" y="5223204"/>
            <a:ext cx="737305" cy="338894"/>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ctr" defTabSz="609539" rtl="0" eaLnBrk="1" fontAlgn="auto" latinLnBrk="0" hangingPunct="1">
              <a:lnSpc>
                <a:spcPct val="100000"/>
              </a:lnSpc>
              <a:spcBef>
                <a:spcPts val="0"/>
              </a:spcBef>
              <a:spcAft>
                <a:spcPts val="0"/>
              </a:spcAft>
              <a:buClrTx/>
              <a:buSzTx/>
              <a:buFontTx/>
              <a:buNone/>
              <a:tabLst/>
              <a:defRPr/>
            </a:pPr>
            <a:r>
              <a:rPr kumimoji="0" lang="en-US" sz="1006" b="0" i="0" u="none" strike="noStrike" kern="1200" cap="none" spc="0" normalizeH="0" baseline="0" noProof="0">
                <a:ln>
                  <a:noFill/>
                </a:ln>
                <a:solidFill>
                  <a:srgbClr val="575751"/>
                </a:solidFill>
                <a:effectLst/>
                <a:uLnTx/>
                <a:uFillTx/>
                <a:latin typeface="Segoe UI"/>
                <a:ea typeface="Segoe UI Semibold" pitchFamily="34" charset="-122"/>
                <a:cs typeface="Segoe UI"/>
              </a:rPr>
              <a:t>Microsoft 365 data</a:t>
            </a:r>
            <a:endParaRPr kumimoji="0" lang="en-US" sz="1006" b="0" i="0" u="none" strike="noStrike" kern="1200" cap="none" spc="0" normalizeH="0" baseline="0" noProof="0">
              <a:ln>
                <a:noFill/>
              </a:ln>
              <a:solidFill>
                <a:prstClr val="black"/>
              </a:solidFill>
              <a:effectLst/>
              <a:uLnTx/>
              <a:uFillTx/>
              <a:latin typeface="Segoe UI"/>
              <a:ea typeface="+mn-ea"/>
              <a:cs typeface="Segoe UI"/>
            </a:endParaRPr>
          </a:p>
        </p:txBody>
      </p:sp>
      <p:sp>
        <p:nvSpPr>
          <p:cNvPr id="14" name="Text 6">
            <a:extLst>
              <a:ext uri="{FF2B5EF4-FFF2-40B4-BE49-F238E27FC236}">
                <a16:creationId xmlns:a16="http://schemas.microsoft.com/office/drawing/2014/main" id="{C098AAF8-3F70-322F-3548-24162AA97C91}"/>
              </a:ext>
            </a:extLst>
          </p:cNvPr>
          <p:cNvSpPr/>
          <p:nvPr/>
        </p:nvSpPr>
        <p:spPr>
          <a:xfrm>
            <a:off x="5829108" y="2553773"/>
            <a:ext cx="205786" cy="244197"/>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09539" rtl="0" eaLnBrk="1" fontAlgn="auto" latinLnBrk="0" hangingPunct="1">
              <a:lnSpc>
                <a:spcPct val="81249"/>
              </a:lnSpc>
              <a:spcBef>
                <a:spcPts val="0"/>
              </a:spcBef>
              <a:spcAft>
                <a:spcPts val="700"/>
              </a:spcAft>
              <a:buClrTx/>
              <a:buSzTx/>
              <a:buFontTx/>
              <a:buNone/>
              <a:tabLst/>
              <a:defRPr/>
            </a:pPr>
            <a:r>
              <a:rPr kumimoji="0" lang="en-US" sz="1900" b="0" i="0" u="none" strike="noStrike" kern="0" cap="none" spc="285" normalizeH="0" baseline="0" noProof="0">
                <a:ln>
                  <a:noFill/>
                </a:ln>
                <a:solidFill>
                  <a:srgbClr val="A6A6A6"/>
                </a:solidFill>
                <a:effectLst/>
                <a:uLnTx/>
                <a:uFillTx/>
                <a:latin typeface="Segoe UI Variable Bold Small" pitchFamily="34" charset="0"/>
                <a:ea typeface="Segoe UI Variable Bold Small" pitchFamily="34" charset="-122"/>
                <a:cs typeface="Segoe UI Variable Bold Small" pitchFamily="34" charset="-120"/>
              </a:rPr>
              <a:t>+</a:t>
            </a:r>
            <a:endParaRPr kumimoji="0" lang="en-US" sz="19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5" name="Text 10">
            <a:extLst>
              <a:ext uri="{FF2B5EF4-FFF2-40B4-BE49-F238E27FC236}">
                <a16:creationId xmlns:a16="http://schemas.microsoft.com/office/drawing/2014/main" id="{6DA48782-7CED-83F8-927A-465F55868A90}"/>
              </a:ext>
            </a:extLst>
          </p:cNvPr>
          <p:cNvSpPr/>
          <p:nvPr/>
        </p:nvSpPr>
        <p:spPr>
          <a:xfrm>
            <a:off x="7897676" y="5284673"/>
            <a:ext cx="205786" cy="244197"/>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09539" rtl="0" eaLnBrk="1" fontAlgn="auto" latinLnBrk="0" hangingPunct="1">
              <a:lnSpc>
                <a:spcPct val="81249"/>
              </a:lnSpc>
              <a:spcBef>
                <a:spcPts val="0"/>
              </a:spcBef>
              <a:spcAft>
                <a:spcPts val="700"/>
              </a:spcAft>
              <a:buClrTx/>
              <a:buSzTx/>
              <a:buFontTx/>
              <a:buNone/>
              <a:tabLst/>
              <a:defRPr/>
            </a:pPr>
            <a:r>
              <a:rPr kumimoji="0" lang="en-US" sz="1900" b="0" i="0" u="none" strike="noStrike" kern="0" cap="none" spc="285" normalizeH="0" baseline="0" noProof="0">
                <a:ln>
                  <a:noFill/>
                </a:ln>
                <a:solidFill>
                  <a:srgbClr val="A6A6A6"/>
                </a:solidFill>
                <a:effectLst/>
                <a:uLnTx/>
                <a:uFillTx/>
                <a:latin typeface="Segoe UI Variable Bold Small" pitchFamily="34" charset="0"/>
                <a:ea typeface="Segoe UI Variable Bold Small" pitchFamily="34" charset="-122"/>
                <a:cs typeface="Segoe UI Variable Bold Small" pitchFamily="34" charset="-120"/>
              </a:rPr>
              <a:t>+</a:t>
            </a:r>
            <a:endParaRPr kumimoji="0" lang="en-US" sz="19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6" name="Text 11">
            <a:extLst>
              <a:ext uri="{FF2B5EF4-FFF2-40B4-BE49-F238E27FC236}">
                <a16:creationId xmlns:a16="http://schemas.microsoft.com/office/drawing/2014/main" id="{D6754D3C-80AF-B864-D8C3-4FD340910D9E}"/>
              </a:ext>
            </a:extLst>
          </p:cNvPr>
          <p:cNvSpPr/>
          <p:nvPr/>
        </p:nvSpPr>
        <p:spPr>
          <a:xfrm>
            <a:off x="9055018" y="5284673"/>
            <a:ext cx="205786" cy="244197"/>
          </a:xfrm>
          <a:prstGeom prst="rect">
            <a:avLst/>
          </a:prstGeom>
          <a:noFill/>
          <a:ln/>
        </p:spPr>
        <p:txBody>
          <a:bodyPr wrap="square" lIns="0" tIns="0" rIns="0" bIns="0" rtlCol="0" anchor="t"/>
          <a:lstStyle>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marL="0" marR="0" lvl="0" indent="0" algn="l" defTabSz="609539" rtl="0" eaLnBrk="1" fontAlgn="auto" latinLnBrk="0" hangingPunct="1">
              <a:lnSpc>
                <a:spcPct val="81249"/>
              </a:lnSpc>
              <a:spcBef>
                <a:spcPts val="0"/>
              </a:spcBef>
              <a:spcAft>
                <a:spcPts val="700"/>
              </a:spcAft>
              <a:buClrTx/>
              <a:buSzTx/>
              <a:buFontTx/>
              <a:buNone/>
              <a:tabLst/>
              <a:defRPr/>
            </a:pPr>
            <a:r>
              <a:rPr kumimoji="0" lang="en-US" sz="1900" b="0" i="0" u="none" strike="noStrike" kern="0" cap="none" spc="285" normalizeH="0" baseline="0" noProof="0">
                <a:ln>
                  <a:noFill/>
                </a:ln>
                <a:solidFill>
                  <a:srgbClr val="A6A6A6"/>
                </a:solidFill>
                <a:effectLst/>
                <a:uLnTx/>
                <a:uFillTx/>
                <a:latin typeface="Segoe UI Variable Bold Small" pitchFamily="34" charset="0"/>
                <a:ea typeface="Segoe UI Variable Bold Small" pitchFamily="34" charset="-122"/>
                <a:cs typeface="Segoe UI Variable Bold Small" pitchFamily="34" charset="-120"/>
              </a:rPr>
              <a:t>+</a:t>
            </a:r>
            <a:endParaRPr kumimoji="0" lang="en-US" sz="19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7" name="Graphic 127" descr="Icon of a bulb">
            <a:extLst>
              <a:ext uri="{FF2B5EF4-FFF2-40B4-BE49-F238E27FC236}">
                <a16:creationId xmlns:a16="http://schemas.microsoft.com/office/drawing/2014/main" id="{4E803515-1F02-1510-D21E-8907AE28C71B}"/>
              </a:ext>
            </a:extLst>
          </p:cNvPr>
          <p:cNvSpPr>
            <a:spLocks/>
          </p:cNvSpPr>
          <p:nvPr/>
        </p:nvSpPr>
        <p:spPr>
          <a:xfrm>
            <a:off x="948245" y="1520657"/>
            <a:ext cx="657175" cy="915090"/>
          </a:xfrm>
          <a:custGeom>
            <a:avLst/>
            <a:gdLst>
              <a:gd name="connsiteX0" fmla="*/ 102756 w 138112"/>
              <a:gd name="connsiteY0" fmla="*/ 161906 h 190490"/>
              <a:gd name="connsiteX1" fmla="*/ 99993 w 138112"/>
              <a:gd name="connsiteY1" fmla="*/ 173898 h 190490"/>
              <a:gd name="connsiteX2" fmla="*/ 80753 w 138112"/>
              <a:gd name="connsiteY2" fmla="*/ 190424 h 190490"/>
              <a:gd name="connsiteX3" fmla="*/ 79105 w 138112"/>
              <a:gd name="connsiteY3" fmla="*/ 190490 h 190490"/>
              <a:gd name="connsiteX4" fmla="*/ 58998 w 138112"/>
              <a:gd name="connsiteY4" fmla="*/ 190490 h 190490"/>
              <a:gd name="connsiteX5" fmla="*/ 38548 w 138112"/>
              <a:gd name="connsiteY5" fmla="*/ 175470 h 190490"/>
              <a:gd name="connsiteX6" fmla="*/ 38110 w 138112"/>
              <a:gd name="connsiteY6" fmla="*/ 173879 h 190490"/>
              <a:gd name="connsiteX7" fmla="*/ 35347 w 138112"/>
              <a:gd name="connsiteY7" fmla="*/ 161906 h 190490"/>
              <a:gd name="connsiteX8" fmla="*/ 102756 w 138112"/>
              <a:gd name="connsiteY8" fmla="*/ 161906 h 190490"/>
              <a:gd name="connsiteX9" fmla="*/ 69056 w 138112"/>
              <a:gd name="connsiteY9" fmla="*/ 0 h 190490"/>
              <a:gd name="connsiteX10" fmla="*/ 138113 w 138112"/>
              <a:gd name="connsiteY10" fmla="*/ 69056 h 190490"/>
              <a:gd name="connsiteX11" fmla="*/ 111776 w 138112"/>
              <a:gd name="connsiteY11" fmla="*/ 124682 h 190490"/>
              <a:gd name="connsiteX12" fmla="*/ 111100 w 138112"/>
              <a:gd name="connsiteY12" fmla="*/ 125873 h 190490"/>
              <a:gd name="connsiteX13" fmla="*/ 106070 w 138112"/>
              <a:gd name="connsiteY13" fmla="*/ 147618 h 190490"/>
              <a:gd name="connsiteX14" fmla="*/ 32042 w 138112"/>
              <a:gd name="connsiteY14" fmla="*/ 147618 h 190490"/>
              <a:gd name="connsiteX15" fmla="*/ 27032 w 138112"/>
              <a:gd name="connsiteY15" fmla="*/ 125873 h 190490"/>
              <a:gd name="connsiteX16" fmla="*/ 26356 w 138112"/>
              <a:gd name="connsiteY16" fmla="*/ 124692 h 190490"/>
              <a:gd name="connsiteX17" fmla="*/ 0 w 138112"/>
              <a:gd name="connsiteY17" fmla="*/ 69047 h 190490"/>
              <a:gd name="connsiteX18" fmla="*/ 69056 w 138112"/>
              <a:gd name="connsiteY18" fmla="*/ 0 h 19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90">
                <a:moveTo>
                  <a:pt x="102756" y="161906"/>
                </a:moveTo>
                <a:lnTo>
                  <a:pt x="99993" y="173898"/>
                </a:lnTo>
                <a:cubicBezTo>
                  <a:pt x="97878" y="183018"/>
                  <a:pt x="90087" y="189708"/>
                  <a:pt x="80753" y="190424"/>
                </a:cubicBezTo>
                <a:lnTo>
                  <a:pt x="79105" y="190490"/>
                </a:lnTo>
                <a:lnTo>
                  <a:pt x="58998" y="190490"/>
                </a:lnTo>
                <a:cubicBezTo>
                  <a:pt x="49631" y="190490"/>
                  <a:pt x="41349" y="184408"/>
                  <a:pt x="38548" y="175470"/>
                </a:cubicBezTo>
                <a:lnTo>
                  <a:pt x="38110" y="173879"/>
                </a:lnTo>
                <a:lnTo>
                  <a:pt x="35347" y="161906"/>
                </a:lnTo>
                <a:lnTo>
                  <a:pt x="102756" y="161906"/>
                </a:lnTo>
                <a:close/>
                <a:moveTo>
                  <a:pt x="69056" y="0"/>
                </a:moveTo>
                <a:cubicBezTo>
                  <a:pt x="107195" y="0"/>
                  <a:pt x="138113" y="30918"/>
                  <a:pt x="138113" y="69056"/>
                </a:cubicBezTo>
                <a:cubicBezTo>
                  <a:pt x="138113" y="89402"/>
                  <a:pt x="129197" y="108042"/>
                  <a:pt x="111776" y="124682"/>
                </a:cubicBezTo>
                <a:cubicBezTo>
                  <a:pt x="111439" y="125004"/>
                  <a:pt x="111203" y="125419"/>
                  <a:pt x="111100" y="125873"/>
                </a:cubicBezTo>
                <a:lnTo>
                  <a:pt x="106070" y="147618"/>
                </a:lnTo>
                <a:lnTo>
                  <a:pt x="32042" y="147618"/>
                </a:lnTo>
                <a:lnTo>
                  <a:pt x="27032" y="125873"/>
                </a:lnTo>
                <a:cubicBezTo>
                  <a:pt x="26926" y="125421"/>
                  <a:pt x="26691" y="125011"/>
                  <a:pt x="26356" y="124692"/>
                </a:cubicBezTo>
                <a:cubicBezTo>
                  <a:pt x="8925" y="108042"/>
                  <a:pt x="0" y="89402"/>
                  <a:pt x="0" y="69047"/>
                </a:cubicBezTo>
                <a:cubicBezTo>
                  <a:pt x="5" y="30912"/>
                  <a:pt x="30921" y="0"/>
                  <a:pt x="69056" y="0"/>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2819558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42" presetClass="path" presetSubtype="0" decel="100000" fill="hold" grpId="1" nodeType="withEffect">
                                  <p:stCondLst>
                                    <p:cond delay="0"/>
                                  </p:stCondLst>
                                  <p:childTnLst>
                                    <p:animMotion origin="layout" path="M 2.5E-6 -0.03473 L 2.5E-6 4.07407E-6 " pathEditMode="relative" rAng="0" ptsTypes="AA">
                                      <p:cBhvr>
                                        <p:cTn id="9" dur="500" fill="hold"/>
                                        <p:tgtEl>
                                          <p:spTgt spid="17"/>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6B39AC6-F968-260F-A4BF-F1396F78FB0F}"/>
              </a:ext>
              <a:ext uri="{C183D7F6-B498-43B3-948B-1728B52AA6E4}">
                <adec:decorative xmlns:adec="http://schemas.microsoft.com/office/drawing/2017/decorative" val="1"/>
              </a:ext>
            </a:extLst>
          </p:cNvPr>
          <p:cNvSpPr/>
          <p:nvPr/>
        </p:nvSpPr>
        <p:spPr bwMode="auto">
          <a:xfrm>
            <a:off x="293688" y="1300480"/>
            <a:ext cx="11606212" cy="5139690"/>
          </a:xfrm>
          <a:prstGeom prst="roundRect">
            <a:avLst>
              <a:gd name="adj" fmla="val 31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6" name="Rectangle: Rounded Corners 55">
            <a:extLst>
              <a:ext uri="{FF2B5EF4-FFF2-40B4-BE49-F238E27FC236}">
                <a16:creationId xmlns:a16="http://schemas.microsoft.com/office/drawing/2014/main" id="{C31D7C66-A604-8B9E-B16B-68511828F1AB}"/>
              </a:ext>
            </a:extLst>
          </p:cNvPr>
          <p:cNvSpPr/>
          <p:nvPr/>
        </p:nvSpPr>
        <p:spPr bwMode="auto">
          <a:xfrm>
            <a:off x="2112320" y="2409371"/>
            <a:ext cx="2308421" cy="3013868"/>
          </a:xfrm>
          <a:prstGeom prst="roundRect">
            <a:avLst>
              <a:gd name="adj" fmla="val 9338"/>
            </a:avLst>
          </a:prstGeom>
          <a:solidFill>
            <a:schemeClr val="bg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8A030A52-B03D-6120-BE97-4DCD8B5D38BB}"/>
              </a:ext>
            </a:extLst>
          </p:cNvPr>
          <p:cNvSpPr/>
          <p:nvPr/>
        </p:nvSpPr>
        <p:spPr bwMode="auto">
          <a:xfrm>
            <a:off x="7770537" y="1828800"/>
            <a:ext cx="2307010" cy="3594439"/>
          </a:xfrm>
          <a:prstGeom prst="roundRect">
            <a:avLst>
              <a:gd name="adj" fmla="val 9338"/>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8423EA08-8A31-4485-13DD-BCBB70AE6DBC}"/>
              </a:ext>
            </a:extLst>
          </p:cNvPr>
          <p:cNvSpPr/>
          <p:nvPr/>
        </p:nvSpPr>
        <p:spPr bwMode="auto">
          <a:xfrm>
            <a:off x="4941429" y="2148114"/>
            <a:ext cx="2308421" cy="3275125"/>
          </a:xfrm>
          <a:prstGeom prst="roundRect">
            <a:avLst>
              <a:gd name="adj" fmla="val 9338"/>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8B9BFA74-2A1F-A58E-E1AF-763964262E2A}"/>
              </a:ext>
            </a:extLst>
          </p:cNvPr>
          <p:cNvGrpSpPr/>
          <p:nvPr/>
        </p:nvGrpSpPr>
        <p:grpSpPr>
          <a:xfrm>
            <a:off x="575220" y="2819400"/>
            <a:ext cx="11049399" cy="523220"/>
            <a:chOff x="575220" y="2819400"/>
            <a:chExt cx="11049399" cy="523220"/>
          </a:xfrm>
        </p:grpSpPr>
        <p:sp>
          <p:nvSpPr>
            <p:cNvPr id="17" name="Rectangle: Rounded Corners 16">
              <a:extLst>
                <a:ext uri="{FF2B5EF4-FFF2-40B4-BE49-F238E27FC236}">
                  <a16:creationId xmlns:a16="http://schemas.microsoft.com/office/drawing/2014/main" id="{2CE74A9E-07F6-D658-7A56-34ADCB89F12B}"/>
                </a:ext>
              </a:extLst>
            </p:cNvPr>
            <p:cNvSpPr/>
            <p:nvPr/>
          </p:nvSpPr>
          <p:spPr bwMode="auto">
            <a:xfrm>
              <a:off x="575220" y="2819400"/>
              <a:ext cx="11049399" cy="523220"/>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B27FD9E1-22F7-8716-B6AB-0C8F4CA3BB7E}"/>
                </a:ext>
              </a:extLst>
            </p:cNvPr>
            <p:cNvSpPr txBox="1"/>
            <p:nvPr/>
          </p:nvSpPr>
          <p:spPr>
            <a:xfrm>
              <a:off x="775462" y="2973288"/>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Simple</a:t>
              </a:r>
            </a:p>
          </p:txBody>
        </p:sp>
        <p:sp>
          <p:nvSpPr>
            <p:cNvPr id="52" name="TextBox 51">
              <a:extLst>
                <a:ext uri="{FF2B5EF4-FFF2-40B4-BE49-F238E27FC236}">
                  <a16:creationId xmlns:a16="http://schemas.microsoft.com/office/drawing/2014/main" id="{35BD200B-7946-7F41-2E09-3C9604C71C4E}"/>
                </a:ext>
              </a:extLst>
            </p:cNvPr>
            <p:cNvSpPr txBox="1"/>
            <p:nvPr/>
          </p:nvSpPr>
          <p:spPr>
            <a:xfrm>
              <a:off x="10183129" y="2973288"/>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Advanced</a:t>
              </a:r>
            </a:p>
          </p:txBody>
        </p:sp>
      </p:grpSp>
      <p:sp>
        <p:nvSpPr>
          <p:cNvPr id="59" name="TextBox 58">
            <a:extLst>
              <a:ext uri="{FF2B5EF4-FFF2-40B4-BE49-F238E27FC236}">
                <a16:creationId xmlns:a16="http://schemas.microsoft.com/office/drawing/2014/main" id="{815BF440-B050-2D72-7201-6ED12E500AEF}"/>
              </a:ext>
            </a:extLst>
          </p:cNvPr>
          <p:cNvSpPr txBox="1"/>
          <p:nvPr/>
        </p:nvSpPr>
        <p:spPr>
          <a:xfrm>
            <a:off x="2176960" y="3764883"/>
            <a:ext cx="2179140" cy="1215717"/>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91F2C"/>
                </a:solidFill>
                <a:effectLst/>
                <a:uLnTx/>
                <a:uFillTx/>
                <a:latin typeface="Segoe UI Semibold"/>
                <a:ea typeface="+mn-ea"/>
                <a:cs typeface="+mn-cs"/>
              </a:rPr>
              <a:t>Retrieval</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Retrieve information </a:t>
            </a:r>
            <a:r>
              <a:rPr kumimoji="0" lang="en-US" sz="1400" b="0" i="0" u="none" strike="noStrike" kern="1200" cap="none" spc="0" normalizeH="0" baseline="0" noProof="0">
                <a:ln>
                  <a:noFill/>
                </a:ln>
                <a:solidFill>
                  <a:srgbClr val="091F2C"/>
                </a:solidFill>
                <a:effectLst/>
                <a:uLnTx/>
                <a:uFillTx/>
                <a:latin typeface="Segoe UI"/>
                <a:ea typeface="+mn-ea"/>
                <a:cs typeface="+mn-cs"/>
              </a:rPr>
              <a:t>from grounding data, reason, summarize, and answer user questions</a:t>
            </a:r>
          </a:p>
        </p:txBody>
      </p:sp>
      <p:sp>
        <p:nvSpPr>
          <p:cNvPr id="60" name="TextBox 59">
            <a:extLst>
              <a:ext uri="{FF2B5EF4-FFF2-40B4-BE49-F238E27FC236}">
                <a16:creationId xmlns:a16="http://schemas.microsoft.com/office/drawing/2014/main" id="{2375DB20-93CD-FA66-5CED-F5C038EAF42A}"/>
              </a:ext>
            </a:extLst>
          </p:cNvPr>
          <p:cNvSpPr txBox="1"/>
          <p:nvPr/>
        </p:nvSpPr>
        <p:spPr>
          <a:xfrm>
            <a:off x="5006614" y="3764883"/>
            <a:ext cx="2178050" cy="121571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Task</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Take actions when asked</a:t>
            </a:r>
            <a:r>
              <a:rPr kumimoji="0" lang="en-US" sz="1400" b="0" i="0" u="none" strike="noStrike" kern="1200" cap="none" spc="0" normalizeH="0" baseline="0" noProof="0">
                <a:ln>
                  <a:noFill/>
                </a:ln>
                <a:solidFill>
                  <a:srgbClr val="091F2C"/>
                </a:solidFill>
                <a:effectLst/>
                <a:uLnTx/>
                <a:uFillTx/>
                <a:latin typeface="Segoe UI"/>
                <a:ea typeface="+mn-ea"/>
                <a:cs typeface="+mn-cs"/>
              </a:rPr>
              <a:t>, automate workflows, and replace repetitive tasks </a:t>
            </a:r>
            <a:br>
              <a:rPr kumimoji="0" lang="en-US" sz="1400" b="0" i="0" u="none" strike="noStrike" kern="1200" cap="none" spc="0" normalizeH="0" baseline="0" noProof="0">
                <a:ln>
                  <a:noFill/>
                </a:ln>
                <a:solidFill>
                  <a:srgbClr val="091F2C"/>
                </a:solidFill>
                <a:effectLst/>
                <a:uLnTx/>
                <a:uFillTx/>
                <a:latin typeface="Segoe UI"/>
                <a:ea typeface="+mn-ea"/>
                <a:cs typeface="+mn-cs"/>
              </a:rPr>
            </a:br>
            <a:r>
              <a:rPr kumimoji="0" lang="en-US" sz="1400" b="0" i="0" u="none" strike="noStrike" kern="1200" cap="none" spc="0" normalizeH="0" baseline="0" noProof="0">
                <a:ln>
                  <a:noFill/>
                </a:ln>
                <a:solidFill>
                  <a:srgbClr val="091F2C"/>
                </a:solidFill>
                <a:effectLst/>
                <a:uLnTx/>
                <a:uFillTx/>
                <a:latin typeface="Segoe UI"/>
                <a:ea typeface="+mn-ea"/>
                <a:cs typeface="+mn-cs"/>
              </a:rPr>
              <a:t>for users</a:t>
            </a:r>
          </a:p>
        </p:txBody>
      </p:sp>
      <p:sp>
        <p:nvSpPr>
          <p:cNvPr id="61" name="TextBox 60">
            <a:extLst>
              <a:ext uri="{FF2B5EF4-FFF2-40B4-BE49-F238E27FC236}">
                <a16:creationId xmlns:a16="http://schemas.microsoft.com/office/drawing/2014/main" id="{49DD583F-81E8-056F-A171-4D06DD40D8D9}"/>
              </a:ext>
            </a:extLst>
          </p:cNvPr>
          <p:cNvSpPr txBox="1"/>
          <p:nvPr/>
        </p:nvSpPr>
        <p:spPr>
          <a:xfrm>
            <a:off x="7849230" y="3764883"/>
            <a:ext cx="2149624" cy="121571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8DE971">
                    <a:lumMod val="50000"/>
                  </a:srgbClr>
                </a:solidFill>
                <a:effectLst/>
                <a:uLnTx/>
                <a:uFillTx/>
                <a:latin typeface="Segoe UI Semibold"/>
                <a:ea typeface="+mn-ea"/>
                <a:cs typeface="+mn-cs"/>
              </a:rPr>
              <a:t>Autonomous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Operate independently</a:t>
            </a:r>
            <a:r>
              <a:rPr kumimoji="0" lang="en-US" sz="1400" b="0" i="0" u="none" strike="noStrike" kern="1200" cap="none" spc="0" normalizeH="0" baseline="0" noProof="0">
                <a:ln>
                  <a:noFill/>
                </a:ln>
                <a:solidFill>
                  <a:srgbClr val="091F2C"/>
                </a:solidFill>
                <a:effectLst/>
                <a:uLnTx/>
                <a:uFillTx/>
                <a:latin typeface="Segoe UI"/>
                <a:ea typeface="+mn-ea"/>
                <a:cs typeface="+mn-cs"/>
              </a:rPr>
              <a:t>, dynamically plan, orchestrate other agents, learn and escalate</a:t>
            </a:r>
          </a:p>
        </p:txBody>
      </p:sp>
      <p:grpSp>
        <p:nvGrpSpPr>
          <p:cNvPr id="8" name="Group 7">
            <a:extLst>
              <a:ext uri="{FF2B5EF4-FFF2-40B4-BE49-F238E27FC236}">
                <a16:creationId xmlns:a16="http://schemas.microsoft.com/office/drawing/2014/main" id="{4A1EC822-0E62-4E78-0C50-F2AA3DA50406}"/>
              </a:ext>
            </a:extLst>
          </p:cNvPr>
          <p:cNvGrpSpPr/>
          <p:nvPr/>
        </p:nvGrpSpPr>
        <p:grpSpPr>
          <a:xfrm>
            <a:off x="702469" y="5791856"/>
            <a:ext cx="10788650" cy="276999"/>
            <a:chOff x="702469" y="5791856"/>
            <a:chExt cx="10788650" cy="276999"/>
          </a:xfrm>
        </p:grpSpPr>
        <p:sp>
          <p:nvSpPr>
            <p:cNvPr id="37" name="Rectangle 36">
              <a:extLst>
                <a:ext uri="{FF2B5EF4-FFF2-40B4-BE49-F238E27FC236}">
                  <a16:creationId xmlns:a16="http://schemas.microsoft.com/office/drawing/2014/main" id="{98948D99-C85C-AD88-DF1A-55737E8B8F92}"/>
                </a:ext>
              </a:extLst>
            </p:cNvPr>
            <p:cNvSpPr/>
            <p:nvPr/>
          </p:nvSpPr>
          <p:spPr bwMode="auto">
            <a:xfrm>
              <a:off x="2095603" y="5791856"/>
              <a:ext cx="8002383"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Agents vary in levels of complexity and capabilities depending on your need</a:t>
              </a:r>
              <a:endParaRPr kumimoji="0" lang="en-IN" sz="18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63" name="Straight Arrow Connector 62">
              <a:extLst>
                <a:ext uri="{FF2B5EF4-FFF2-40B4-BE49-F238E27FC236}">
                  <a16:creationId xmlns:a16="http://schemas.microsoft.com/office/drawing/2014/main" id="{BC90B6A9-E5CF-C79A-44B1-41274C1DD54A}"/>
                </a:ext>
              </a:extLst>
            </p:cNvPr>
            <p:cNvCxnSpPr>
              <a:cxnSpLocks/>
            </p:cNvCxnSpPr>
            <p:nvPr/>
          </p:nvCxnSpPr>
          <p:spPr>
            <a:xfrm>
              <a:off x="702469" y="5930356"/>
              <a:ext cx="1308100" cy="0"/>
            </a:xfrm>
            <a:prstGeom prst="straightConnector1">
              <a:avLst/>
            </a:prstGeom>
            <a:ln w="12700">
              <a:solidFill>
                <a:schemeClr val="tx1"/>
              </a:solidFill>
              <a:headEnd type="arrow" w="med" len="sm"/>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31210A5-808F-8147-598D-496AEE0AA1F8}"/>
                </a:ext>
              </a:extLst>
            </p:cNvPr>
            <p:cNvCxnSpPr>
              <a:cxnSpLocks/>
            </p:cNvCxnSpPr>
            <p:nvPr/>
          </p:nvCxnSpPr>
          <p:spPr>
            <a:xfrm>
              <a:off x="10183019" y="5930356"/>
              <a:ext cx="1308100" cy="0"/>
            </a:xfrm>
            <a:prstGeom prst="straightConnector1">
              <a:avLst/>
            </a:prstGeom>
            <a:ln w="12700">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sp>
        <p:nvSpPr>
          <p:cNvPr id="75" name="Title 1">
            <a:extLst>
              <a:ext uri="{FF2B5EF4-FFF2-40B4-BE49-F238E27FC236}">
                <a16:creationId xmlns:a16="http://schemas.microsoft.com/office/drawing/2014/main" id="{EEE04405-B2A4-FEB7-AB66-7528429AF985}"/>
              </a:ext>
            </a:extLst>
          </p:cNvPr>
          <p:cNvSpPr txBox="1">
            <a:spLocks/>
          </p:cNvSpPr>
          <p:nvPr/>
        </p:nvSpPr>
        <p:spPr>
          <a:xfrm>
            <a:off x="1984665" y="371940"/>
            <a:ext cx="822267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w="3175">
                  <a:noFill/>
                </a:ln>
                <a:solidFill>
                  <a:srgbClr val="FFFFFF"/>
                </a:solidFill>
                <a:effectLst/>
                <a:uLnTx/>
                <a:uFillTx/>
                <a:latin typeface="Segoe UI Semibold"/>
                <a:ea typeface="+mn-ea"/>
                <a:cs typeface="Segoe UI" pitchFamily="34" charset="0"/>
              </a:rPr>
              <a:t>Build agents for any job </a:t>
            </a:r>
          </a:p>
        </p:txBody>
      </p:sp>
      <p:grpSp>
        <p:nvGrpSpPr>
          <p:cNvPr id="5" name="Group 4">
            <a:extLst>
              <a:ext uri="{FF2B5EF4-FFF2-40B4-BE49-F238E27FC236}">
                <a16:creationId xmlns:a16="http://schemas.microsoft.com/office/drawing/2014/main" id="{4BD9CE35-46C7-6897-F953-8BAC9FA97D48}"/>
              </a:ext>
            </a:extLst>
          </p:cNvPr>
          <p:cNvGrpSpPr/>
          <p:nvPr/>
        </p:nvGrpSpPr>
        <p:grpSpPr>
          <a:xfrm>
            <a:off x="2770858" y="2585339"/>
            <a:ext cx="991344" cy="991341"/>
            <a:chOff x="2770858" y="2585339"/>
            <a:chExt cx="991344" cy="991341"/>
          </a:xfrm>
        </p:grpSpPr>
        <p:sp>
          <p:nvSpPr>
            <p:cNvPr id="53" name="Oval 52">
              <a:extLst>
                <a:ext uri="{FF2B5EF4-FFF2-40B4-BE49-F238E27FC236}">
                  <a16:creationId xmlns:a16="http://schemas.microsoft.com/office/drawing/2014/main" id="{F368D850-8653-239C-5F11-B5113B60466C}"/>
                </a:ext>
              </a:extLst>
            </p:cNvPr>
            <p:cNvSpPr>
              <a:spLocks/>
            </p:cNvSpPr>
            <p:nvPr/>
          </p:nvSpPr>
          <p:spPr bwMode="auto">
            <a:xfrm>
              <a:off x="2770858" y="2585339"/>
              <a:ext cx="991344" cy="991341"/>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66" name="Graphic 66">
              <a:extLst>
                <a:ext uri="{FF2B5EF4-FFF2-40B4-BE49-F238E27FC236}">
                  <a16:creationId xmlns:a16="http://schemas.microsoft.com/office/drawing/2014/main" id="{37C73E0E-535F-1AD0-BC19-1C6CD00A533B}"/>
                </a:ext>
              </a:extLst>
            </p:cNvPr>
            <p:cNvSpPr/>
            <p:nvPr/>
          </p:nvSpPr>
          <p:spPr>
            <a:xfrm>
              <a:off x="3036733" y="2874812"/>
              <a:ext cx="459594" cy="412394"/>
            </a:xfrm>
            <a:custGeom>
              <a:avLst/>
              <a:gdLst>
                <a:gd name="connsiteX0" fmla="*/ 150383 w 399056"/>
                <a:gd name="connsiteY0" fmla="*/ 0 h 358074"/>
                <a:gd name="connsiteX1" fmla="*/ 1169 w 399056"/>
                <a:gd name="connsiteY1" fmla="*/ 149123 h 358074"/>
                <a:gd name="connsiteX2" fmla="*/ 15176 w 399056"/>
                <a:gd name="connsiteY2" fmla="*/ 212277 h 358074"/>
                <a:gd name="connsiteX3" fmla="*/ 776 w 399056"/>
                <a:gd name="connsiteY3" fmla="*/ 268802 h 358074"/>
                <a:gd name="connsiteX4" fmla="*/ 18726 w 399056"/>
                <a:gd name="connsiteY4" fmla="*/ 299034 h 358074"/>
                <a:gd name="connsiteX5" fmla="*/ 30690 w 399056"/>
                <a:gd name="connsiteY5" fmla="*/ 299113 h 358074"/>
                <a:gd name="connsiteX6" fmla="*/ 88965 w 399056"/>
                <a:gd name="connsiteY6" fmla="*/ 285151 h 358074"/>
                <a:gd name="connsiteX7" fmla="*/ 286267 w 399056"/>
                <a:gd name="connsiteY7" fmla="*/ 210489 h 358074"/>
                <a:gd name="connsiteX8" fmla="*/ 211605 w 399056"/>
                <a:gd name="connsiteY8" fmla="*/ 13187 h 358074"/>
                <a:gd name="connsiteX9" fmla="*/ 150363 w 399056"/>
                <a:gd name="connsiteY9" fmla="*/ 0 h 358074"/>
                <a:gd name="connsiteX10" fmla="*/ 31048 w 399056"/>
                <a:gd name="connsiteY10" fmla="*/ 149169 h 358074"/>
                <a:gd name="connsiteX11" fmla="*/ 150419 w 399056"/>
                <a:gd name="connsiteY11" fmla="*/ 29870 h 358074"/>
                <a:gd name="connsiteX12" fmla="*/ 269718 w 399056"/>
                <a:gd name="connsiteY12" fmla="*/ 149240 h 358074"/>
                <a:gd name="connsiteX13" fmla="*/ 150346 w 399056"/>
                <a:gd name="connsiteY13" fmla="*/ 268540 h 358074"/>
                <a:gd name="connsiteX14" fmla="*/ 97279 w 399056"/>
                <a:gd name="connsiteY14" fmla="*/ 256073 h 358074"/>
                <a:gd name="connsiteX15" fmla="*/ 92426 w 399056"/>
                <a:gd name="connsiteY15" fmla="*/ 253666 h 358074"/>
                <a:gd name="connsiteX16" fmla="*/ 87175 w 399056"/>
                <a:gd name="connsiteY16" fmla="*/ 254919 h 358074"/>
                <a:gd name="connsiteX17" fmla="*/ 31724 w 399056"/>
                <a:gd name="connsiteY17" fmla="*/ 268186 h 358074"/>
                <a:gd name="connsiteX18" fmla="*/ 45447 w 399056"/>
                <a:gd name="connsiteY18" fmla="*/ 214326 h 358074"/>
                <a:gd name="connsiteX19" fmla="*/ 46840 w 399056"/>
                <a:gd name="connsiteY19" fmla="*/ 208836 h 358074"/>
                <a:gd name="connsiteX20" fmla="*/ 44254 w 399056"/>
                <a:gd name="connsiteY20" fmla="*/ 203804 h 358074"/>
                <a:gd name="connsiteX21" fmla="*/ 31048 w 399056"/>
                <a:gd name="connsiteY21" fmla="*/ 149169 h 358074"/>
                <a:gd name="connsiteX22" fmla="*/ 249828 w 399056"/>
                <a:gd name="connsiteY22" fmla="*/ 358005 h 358074"/>
                <a:gd name="connsiteX23" fmla="*/ 148394 w 399056"/>
                <a:gd name="connsiteY23" fmla="*/ 318227 h 358074"/>
                <a:gd name="connsiteX24" fmla="*/ 150383 w 399056"/>
                <a:gd name="connsiteY24" fmla="*/ 318227 h 358074"/>
                <a:gd name="connsiteX25" fmla="*/ 191752 w 399056"/>
                <a:gd name="connsiteY25" fmla="*/ 313115 h 358074"/>
                <a:gd name="connsiteX26" fmla="*/ 249828 w 399056"/>
                <a:gd name="connsiteY26" fmla="*/ 328171 h 358074"/>
                <a:gd name="connsiteX27" fmla="*/ 302933 w 399056"/>
                <a:gd name="connsiteY27" fmla="*/ 315741 h 358074"/>
                <a:gd name="connsiteX28" fmla="*/ 307766 w 399056"/>
                <a:gd name="connsiteY28" fmla="*/ 313334 h 358074"/>
                <a:gd name="connsiteX29" fmla="*/ 313016 w 399056"/>
                <a:gd name="connsiteY29" fmla="*/ 314587 h 358074"/>
                <a:gd name="connsiteX30" fmla="*/ 367513 w 399056"/>
                <a:gd name="connsiteY30" fmla="*/ 326719 h 358074"/>
                <a:gd name="connsiteX31" fmla="*/ 354744 w 399056"/>
                <a:gd name="connsiteY31" fmla="*/ 273993 h 358074"/>
                <a:gd name="connsiteX32" fmla="*/ 353352 w 399056"/>
                <a:gd name="connsiteY32" fmla="*/ 268504 h 358074"/>
                <a:gd name="connsiteX33" fmla="*/ 355937 w 399056"/>
                <a:gd name="connsiteY33" fmla="*/ 263472 h 358074"/>
                <a:gd name="connsiteX34" fmla="*/ 369163 w 399056"/>
                <a:gd name="connsiteY34" fmla="*/ 208836 h 358074"/>
                <a:gd name="connsiteX35" fmla="*/ 314528 w 399056"/>
                <a:gd name="connsiteY35" fmla="*/ 108555 h 358074"/>
                <a:gd name="connsiteX36" fmla="*/ 298617 w 399056"/>
                <a:gd name="connsiteY36" fmla="*/ 67842 h 358074"/>
                <a:gd name="connsiteX37" fmla="*/ 390801 w 399056"/>
                <a:gd name="connsiteY37" fmla="*/ 257684 h 358074"/>
                <a:gd name="connsiteX38" fmla="*/ 385015 w 399056"/>
                <a:gd name="connsiteY38" fmla="*/ 271964 h 358074"/>
                <a:gd name="connsiteX39" fmla="*/ 398361 w 399056"/>
                <a:gd name="connsiteY39" fmla="*/ 327714 h 358074"/>
                <a:gd name="connsiteX40" fmla="*/ 379884 w 399056"/>
                <a:gd name="connsiteY40" fmla="*/ 357428 h 358074"/>
                <a:gd name="connsiteX41" fmla="*/ 369183 w 399056"/>
                <a:gd name="connsiteY41" fmla="*/ 357548 h 358074"/>
                <a:gd name="connsiteX42" fmla="*/ 311246 w 399056"/>
                <a:gd name="connsiteY42" fmla="*/ 344819 h 358074"/>
                <a:gd name="connsiteX43" fmla="*/ 249828 w 399056"/>
                <a:gd name="connsiteY43" fmla="*/ 358005 h 3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99056" h="358074">
                  <a:moveTo>
                    <a:pt x="150383" y="0"/>
                  </a:moveTo>
                  <a:cubicBezTo>
                    <a:pt x="67999" y="-25"/>
                    <a:pt x="1194" y="66740"/>
                    <a:pt x="1169" y="149123"/>
                  </a:cubicBezTo>
                  <a:cubicBezTo>
                    <a:pt x="1162" y="170945"/>
                    <a:pt x="5944" y="192503"/>
                    <a:pt x="15176" y="212277"/>
                  </a:cubicBezTo>
                  <a:lnTo>
                    <a:pt x="776" y="268802"/>
                  </a:lnTo>
                  <a:cubicBezTo>
                    <a:pt x="-2615" y="282108"/>
                    <a:pt x="5421" y="295643"/>
                    <a:pt x="18726" y="299034"/>
                  </a:cubicBezTo>
                  <a:cubicBezTo>
                    <a:pt x="22648" y="300034"/>
                    <a:pt x="26755" y="300062"/>
                    <a:pt x="30690" y="299113"/>
                  </a:cubicBezTo>
                  <a:cubicBezTo>
                    <a:pt x="45607" y="295533"/>
                    <a:pt x="68539" y="290024"/>
                    <a:pt x="88965" y="285151"/>
                  </a:cubicBezTo>
                  <a:cubicBezTo>
                    <a:pt x="164066" y="319016"/>
                    <a:pt x="252400" y="285591"/>
                    <a:pt x="286267" y="210489"/>
                  </a:cubicBezTo>
                  <a:cubicBezTo>
                    <a:pt x="320133" y="135388"/>
                    <a:pt x="286705" y="47053"/>
                    <a:pt x="211605" y="13187"/>
                  </a:cubicBezTo>
                  <a:cubicBezTo>
                    <a:pt x="192355" y="4506"/>
                    <a:pt x="171479" y="11"/>
                    <a:pt x="150363" y="0"/>
                  </a:cubicBezTo>
                  <a:close/>
                  <a:moveTo>
                    <a:pt x="31048" y="149169"/>
                  </a:moveTo>
                  <a:cubicBezTo>
                    <a:pt x="31068" y="83262"/>
                    <a:pt x="84512" y="29850"/>
                    <a:pt x="150419" y="29870"/>
                  </a:cubicBezTo>
                  <a:cubicBezTo>
                    <a:pt x="216325" y="29890"/>
                    <a:pt x="269738" y="83334"/>
                    <a:pt x="269718" y="149240"/>
                  </a:cubicBezTo>
                  <a:cubicBezTo>
                    <a:pt x="269698" y="215147"/>
                    <a:pt x="216254" y="268559"/>
                    <a:pt x="150346" y="268540"/>
                  </a:cubicBezTo>
                  <a:cubicBezTo>
                    <a:pt x="131932" y="268534"/>
                    <a:pt x="113769" y="264267"/>
                    <a:pt x="97279" y="256073"/>
                  </a:cubicBezTo>
                  <a:lnTo>
                    <a:pt x="92426" y="253666"/>
                  </a:lnTo>
                  <a:lnTo>
                    <a:pt x="87175" y="254919"/>
                  </a:lnTo>
                  <a:cubicBezTo>
                    <a:pt x="68817" y="259295"/>
                    <a:pt x="47595" y="264367"/>
                    <a:pt x="31724" y="268186"/>
                  </a:cubicBezTo>
                  <a:lnTo>
                    <a:pt x="45447" y="214326"/>
                  </a:lnTo>
                  <a:lnTo>
                    <a:pt x="46840" y="208836"/>
                  </a:lnTo>
                  <a:lnTo>
                    <a:pt x="44254" y="203804"/>
                  </a:lnTo>
                  <a:cubicBezTo>
                    <a:pt x="35543" y="186912"/>
                    <a:pt x="31014" y="168175"/>
                    <a:pt x="31048" y="149169"/>
                  </a:cubicBezTo>
                  <a:close/>
                  <a:moveTo>
                    <a:pt x="249828" y="358005"/>
                  </a:moveTo>
                  <a:cubicBezTo>
                    <a:pt x="210647" y="358005"/>
                    <a:pt x="175005" y="342909"/>
                    <a:pt x="148394" y="318227"/>
                  </a:cubicBezTo>
                  <a:lnTo>
                    <a:pt x="150383" y="318227"/>
                  </a:lnTo>
                  <a:cubicBezTo>
                    <a:pt x="164663" y="318227"/>
                    <a:pt x="178526" y="316457"/>
                    <a:pt x="191752" y="313115"/>
                  </a:cubicBezTo>
                  <a:cubicBezTo>
                    <a:pt x="208956" y="322702"/>
                    <a:pt x="228746" y="328171"/>
                    <a:pt x="249828" y="328171"/>
                  </a:cubicBezTo>
                  <a:cubicBezTo>
                    <a:pt x="268922" y="328171"/>
                    <a:pt x="286942" y="323696"/>
                    <a:pt x="302933" y="315741"/>
                  </a:cubicBezTo>
                  <a:lnTo>
                    <a:pt x="307766" y="313334"/>
                  </a:lnTo>
                  <a:lnTo>
                    <a:pt x="313016" y="314587"/>
                  </a:lnTo>
                  <a:cubicBezTo>
                    <a:pt x="331354" y="318963"/>
                    <a:pt x="352118" y="323438"/>
                    <a:pt x="367513" y="326719"/>
                  </a:cubicBezTo>
                  <a:cubicBezTo>
                    <a:pt x="364032" y="311783"/>
                    <a:pt x="359279" y="291794"/>
                    <a:pt x="354744" y="273993"/>
                  </a:cubicBezTo>
                  <a:lnTo>
                    <a:pt x="353352" y="268504"/>
                  </a:lnTo>
                  <a:lnTo>
                    <a:pt x="355937" y="263472"/>
                  </a:lnTo>
                  <a:cubicBezTo>
                    <a:pt x="364655" y="246580"/>
                    <a:pt x="369191" y="227844"/>
                    <a:pt x="369163" y="208836"/>
                  </a:cubicBezTo>
                  <a:cubicBezTo>
                    <a:pt x="369185" y="168294"/>
                    <a:pt x="348604" y="130520"/>
                    <a:pt x="314528" y="108555"/>
                  </a:cubicBezTo>
                  <a:cubicBezTo>
                    <a:pt x="311021" y="94348"/>
                    <a:pt x="305671" y="80662"/>
                    <a:pt x="298617" y="67842"/>
                  </a:cubicBezTo>
                  <a:cubicBezTo>
                    <a:pt x="376497" y="94809"/>
                    <a:pt x="417769" y="179804"/>
                    <a:pt x="390801" y="257684"/>
                  </a:cubicBezTo>
                  <a:cubicBezTo>
                    <a:pt x="389120" y="262541"/>
                    <a:pt x="387189" y="267306"/>
                    <a:pt x="385015" y="271964"/>
                  </a:cubicBezTo>
                  <a:cubicBezTo>
                    <a:pt x="390047" y="292013"/>
                    <a:pt x="395139" y="313732"/>
                    <a:pt x="398361" y="327714"/>
                  </a:cubicBezTo>
                  <a:cubicBezTo>
                    <a:pt x="401464" y="341022"/>
                    <a:pt x="393192" y="354326"/>
                    <a:pt x="379884" y="357428"/>
                  </a:cubicBezTo>
                  <a:cubicBezTo>
                    <a:pt x="376369" y="358248"/>
                    <a:pt x="372716" y="358289"/>
                    <a:pt x="369183" y="357548"/>
                  </a:cubicBezTo>
                  <a:cubicBezTo>
                    <a:pt x="349823" y="353522"/>
                    <a:pt x="330511" y="349278"/>
                    <a:pt x="311246" y="344819"/>
                  </a:cubicBezTo>
                  <a:cubicBezTo>
                    <a:pt x="291946" y="353538"/>
                    <a:pt x="271006" y="358033"/>
                    <a:pt x="249828" y="358005"/>
                  </a:cubicBez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BE91C052-A8D3-5E23-9E3C-5EDD6D02F058}"/>
              </a:ext>
            </a:extLst>
          </p:cNvPr>
          <p:cNvGrpSpPr/>
          <p:nvPr/>
        </p:nvGrpSpPr>
        <p:grpSpPr>
          <a:xfrm>
            <a:off x="5600328" y="2570615"/>
            <a:ext cx="991344" cy="991341"/>
            <a:chOff x="5600328" y="2570615"/>
            <a:chExt cx="991344" cy="991341"/>
          </a:xfrm>
        </p:grpSpPr>
        <p:sp>
          <p:nvSpPr>
            <p:cNvPr id="54" name="Oval 53">
              <a:extLst>
                <a:ext uri="{FF2B5EF4-FFF2-40B4-BE49-F238E27FC236}">
                  <a16:creationId xmlns:a16="http://schemas.microsoft.com/office/drawing/2014/main" id="{D27DFECB-8AE4-20DB-2AAE-DE94E754D0FF}"/>
                </a:ext>
              </a:extLst>
            </p:cNvPr>
            <p:cNvSpPr>
              <a:spLocks/>
            </p:cNvSpPr>
            <p:nvPr/>
          </p:nvSpPr>
          <p:spPr bwMode="auto">
            <a:xfrm>
              <a:off x="5600328" y="2570615"/>
              <a:ext cx="991344" cy="991341"/>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64" name="Graphic 75">
              <a:extLst>
                <a:ext uri="{FF2B5EF4-FFF2-40B4-BE49-F238E27FC236}">
                  <a16:creationId xmlns:a16="http://schemas.microsoft.com/office/drawing/2014/main" id="{B29D5963-0540-97A6-5918-C9F984BA8371}"/>
                </a:ext>
              </a:extLst>
            </p:cNvPr>
            <p:cNvSpPr/>
            <p:nvPr/>
          </p:nvSpPr>
          <p:spPr>
            <a:xfrm>
              <a:off x="5884069" y="2837129"/>
              <a:ext cx="423862" cy="458312"/>
            </a:xfrm>
            <a:custGeom>
              <a:avLst/>
              <a:gdLst>
                <a:gd name="connsiteX0" fmla="*/ 183846 w 368029"/>
                <a:gd name="connsiteY0" fmla="*/ 20 h 397942"/>
                <a:gd name="connsiteX1" fmla="*/ 109052 w 368029"/>
                <a:gd name="connsiteY1" fmla="*/ 74474 h 397942"/>
                <a:gd name="connsiteX2" fmla="*/ 168929 w 368029"/>
                <a:gd name="connsiteY2" fmla="*/ 147796 h 397942"/>
                <a:gd name="connsiteX3" fmla="*/ 168929 w 368029"/>
                <a:gd name="connsiteY3" fmla="*/ 189007 h 397942"/>
                <a:gd name="connsiteX4" fmla="*/ 104289 w 368029"/>
                <a:gd name="connsiteY4" fmla="*/ 189007 h 397942"/>
                <a:gd name="connsiteX5" fmla="*/ 59539 w 368029"/>
                <a:gd name="connsiteY5" fmla="*/ 233757 h 397942"/>
                <a:gd name="connsiteX6" fmla="*/ 59539 w 368029"/>
                <a:gd name="connsiteY6" fmla="*/ 250166 h 397942"/>
                <a:gd name="connsiteX7" fmla="*/ 1566 w 368029"/>
                <a:gd name="connsiteY7" fmla="*/ 338418 h 397942"/>
                <a:gd name="connsiteX8" fmla="*/ 74495 w 368029"/>
                <a:gd name="connsiteY8" fmla="*/ 397942 h 397942"/>
                <a:gd name="connsiteX9" fmla="*/ 149350 w 368029"/>
                <a:gd name="connsiteY9" fmla="*/ 323549 h 397942"/>
                <a:gd name="connsiteX10" fmla="*/ 89373 w 368029"/>
                <a:gd name="connsiteY10" fmla="*/ 250146 h 397942"/>
                <a:gd name="connsiteX11" fmla="*/ 89373 w 368029"/>
                <a:gd name="connsiteY11" fmla="*/ 233737 h 397942"/>
                <a:gd name="connsiteX12" fmla="*/ 104289 w 368029"/>
                <a:gd name="connsiteY12" fmla="*/ 218821 h 397942"/>
                <a:gd name="connsiteX13" fmla="*/ 263403 w 368029"/>
                <a:gd name="connsiteY13" fmla="*/ 218821 h 397942"/>
                <a:gd name="connsiteX14" fmla="*/ 278320 w 368029"/>
                <a:gd name="connsiteY14" fmla="*/ 233737 h 397942"/>
                <a:gd name="connsiteX15" fmla="*/ 278320 w 368029"/>
                <a:gd name="connsiteY15" fmla="*/ 250146 h 397942"/>
                <a:gd name="connsiteX16" fmla="*/ 220347 w 368029"/>
                <a:gd name="connsiteY16" fmla="*/ 338398 h 397942"/>
                <a:gd name="connsiteX17" fmla="*/ 293276 w 368029"/>
                <a:gd name="connsiteY17" fmla="*/ 397923 h 397942"/>
                <a:gd name="connsiteX18" fmla="*/ 368030 w 368029"/>
                <a:gd name="connsiteY18" fmla="*/ 323428 h 397942"/>
                <a:gd name="connsiteX19" fmla="*/ 308153 w 368029"/>
                <a:gd name="connsiteY19" fmla="*/ 250146 h 397942"/>
                <a:gd name="connsiteX20" fmla="*/ 308153 w 368029"/>
                <a:gd name="connsiteY20" fmla="*/ 233737 h 397942"/>
                <a:gd name="connsiteX21" fmla="*/ 263403 w 368029"/>
                <a:gd name="connsiteY21" fmla="*/ 188987 h 397942"/>
                <a:gd name="connsiteX22" fmla="*/ 198763 w 368029"/>
                <a:gd name="connsiteY22" fmla="*/ 188987 h 397942"/>
                <a:gd name="connsiteX23" fmla="*/ 198763 w 368029"/>
                <a:gd name="connsiteY23" fmla="*/ 147777 h 397942"/>
                <a:gd name="connsiteX24" fmla="*/ 256736 w 368029"/>
                <a:gd name="connsiteY24" fmla="*/ 59524 h 397942"/>
                <a:gd name="connsiteX25" fmla="*/ 183846 w 368029"/>
                <a:gd name="connsiteY25" fmla="*/ 0 h 397942"/>
                <a:gd name="connsiteX26" fmla="*/ 139056 w 368029"/>
                <a:gd name="connsiteY26" fmla="*/ 74644 h 397942"/>
                <a:gd name="connsiteX27" fmla="*/ 183846 w 368029"/>
                <a:gd name="connsiteY27" fmla="*/ 29854 h 397942"/>
                <a:gd name="connsiteX28" fmla="*/ 228637 w 368029"/>
                <a:gd name="connsiteY28" fmla="*/ 74644 h 397942"/>
                <a:gd name="connsiteX29" fmla="*/ 183846 w 368029"/>
                <a:gd name="connsiteY29" fmla="*/ 119434 h 397942"/>
                <a:gd name="connsiteX30" fmla="*/ 139056 w 368029"/>
                <a:gd name="connsiteY30" fmla="*/ 74644 h 397942"/>
                <a:gd name="connsiteX31" fmla="*/ 29705 w 368029"/>
                <a:gd name="connsiteY31" fmla="*/ 323298 h 397942"/>
                <a:gd name="connsiteX32" fmla="*/ 74505 w 368029"/>
                <a:gd name="connsiteY32" fmla="*/ 278498 h 397942"/>
                <a:gd name="connsiteX33" fmla="*/ 119306 w 368029"/>
                <a:gd name="connsiteY33" fmla="*/ 323298 h 397942"/>
                <a:gd name="connsiteX34" fmla="*/ 74505 w 368029"/>
                <a:gd name="connsiteY34" fmla="*/ 368099 h 397942"/>
                <a:gd name="connsiteX35" fmla="*/ 29705 w 368029"/>
                <a:gd name="connsiteY35" fmla="*/ 323298 h 397942"/>
                <a:gd name="connsiteX36" fmla="*/ 293276 w 368029"/>
                <a:gd name="connsiteY36" fmla="*/ 278508 h 397942"/>
                <a:gd name="connsiteX37" fmla="*/ 338067 w 368029"/>
                <a:gd name="connsiteY37" fmla="*/ 323298 h 397942"/>
                <a:gd name="connsiteX38" fmla="*/ 293276 w 368029"/>
                <a:gd name="connsiteY38" fmla="*/ 368089 h 397942"/>
                <a:gd name="connsiteX39" fmla="*/ 248486 w 368029"/>
                <a:gd name="connsiteY39" fmla="*/ 323298 h 397942"/>
                <a:gd name="connsiteX40" fmla="*/ 293276 w 368029"/>
                <a:gd name="connsiteY40" fmla="*/ 278508 h 397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68029" h="397942">
                  <a:moveTo>
                    <a:pt x="183846" y="20"/>
                  </a:moveTo>
                  <a:cubicBezTo>
                    <a:pt x="142632" y="-74"/>
                    <a:pt x="109146" y="33260"/>
                    <a:pt x="109052" y="74474"/>
                  </a:cubicBezTo>
                  <a:cubicBezTo>
                    <a:pt x="108971" y="110067"/>
                    <a:pt x="134038" y="140763"/>
                    <a:pt x="168929" y="147796"/>
                  </a:cubicBezTo>
                  <a:lnTo>
                    <a:pt x="168929" y="189007"/>
                  </a:lnTo>
                  <a:lnTo>
                    <a:pt x="104289" y="189007"/>
                  </a:lnTo>
                  <a:cubicBezTo>
                    <a:pt x="79574" y="189007"/>
                    <a:pt x="59539" y="209043"/>
                    <a:pt x="59539" y="233757"/>
                  </a:cubicBezTo>
                  <a:lnTo>
                    <a:pt x="59539" y="250166"/>
                  </a:lnTo>
                  <a:cubicBezTo>
                    <a:pt x="19160" y="258527"/>
                    <a:pt x="-6796" y="298039"/>
                    <a:pt x="1566" y="338418"/>
                  </a:cubicBezTo>
                  <a:cubicBezTo>
                    <a:pt x="8730" y="373015"/>
                    <a:pt x="39164" y="397855"/>
                    <a:pt x="74495" y="397942"/>
                  </a:cubicBezTo>
                  <a:cubicBezTo>
                    <a:pt x="115709" y="398070"/>
                    <a:pt x="149223" y="364761"/>
                    <a:pt x="149350" y="323549"/>
                  </a:cubicBezTo>
                  <a:cubicBezTo>
                    <a:pt x="149460" y="287896"/>
                    <a:pt x="124333" y="257145"/>
                    <a:pt x="89373" y="250146"/>
                  </a:cubicBezTo>
                  <a:lnTo>
                    <a:pt x="89373" y="233737"/>
                  </a:lnTo>
                  <a:cubicBezTo>
                    <a:pt x="89373" y="225499"/>
                    <a:pt x="96051" y="218821"/>
                    <a:pt x="104289" y="218821"/>
                  </a:cubicBezTo>
                  <a:lnTo>
                    <a:pt x="263403" y="218821"/>
                  </a:lnTo>
                  <a:cubicBezTo>
                    <a:pt x="271641" y="218821"/>
                    <a:pt x="278320" y="225499"/>
                    <a:pt x="278320" y="233737"/>
                  </a:cubicBezTo>
                  <a:lnTo>
                    <a:pt x="278320" y="250146"/>
                  </a:lnTo>
                  <a:cubicBezTo>
                    <a:pt x="237941" y="258507"/>
                    <a:pt x="211985" y="298019"/>
                    <a:pt x="220347" y="338398"/>
                  </a:cubicBezTo>
                  <a:cubicBezTo>
                    <a:pt x="227511" y="372995"/>
                    <a:pt x="257945" y="397835"/>
                    <a:pt x="293276" y="397923"/>
                  </a:cubicBezTo>
                  <a:cubicBezTo>
                    <a:pt x="334491" y="397994"/>
                    <a:pt x="367958" y="364642"/>
                    <a:pt x="368030" y="323428"/>
                  </a:cubicBezTo>
                  <a:cubicBezTo>
                    <a:pt x="368091" y="287850"/>
                    <a:pt x="343029" y="257177"/>
                    <a:pt x="308153" y="250146"/>
                  </a:cubicBezTo>
                  <a:lnTo>
                    <a:pt x="308153" y="233737"/>
                  </a:lnTo>
                  <a:cubicBezTo>
                    <a:pt x="308153" y="209023"/>
                    <a:pt x="288117" y="188987"/>
                    <a:pt x="263403" y="188987"/>
                  </a:cubicBezTo>
                  <a:lnTo>
                    <a:pt x="198763" y="188987"/>
                  </a:lnTo>
                  <a:lnTo>
                    <a:pt x="198763" y="147777"/>
                  </a:lnTo>
                  <a:cubicBezTo>
                    <a:pt x="239142" y="139415"/>
                    <a:pt x="265097" y="99903"/>
                    <a:pt x="256736" y="59524"/>
                  </a:cubicBezTo>
                  <a:cubicBezTo>
                    <a:pt x="249576" y="24941"/>
                    <a:pt x="219163" y="105"/>
                    <a:pt x="183846" y="0"/>
                  </a:cubicBezTo>
                  <a:close/>
                  <a:moveTo>
                    <a:pt x="139056" y="74644"/>
                  </a:moveTo>
                  <a:cubicBezTo>
                    <a:pt x="139056" y="49907"/>
                    <a:pt x="159110" y="29854"/>
                    <a:pt x="183846" y="29854"/>
                  </a:cubicBezTo>
                  <a:cubicBezTo>
                    <a:pt x="208582" y="29854"/>
                    <a:pt x="228637" y="49907"/>
                    <a:pt x="228637" y="74644"/>
                  </a:cubicBezTo>
                  <a:cubicBezTo>
                    <a:pt x="228637" y="99381"/>
                    <a:pt x="208582" y="119434"/>
                    <a:pt x="183846" y="119434"/>
                  </a:cubicBezTo>
                  <a:cubicBezTo>
                    <a:pt x="159110" y="119434"/>
                    <a:pt x="139056" y="99381"/>
                    <a:pt x="139056" y="74644"/>
                  </a:cubicBezTo>
                  <a:close/>
                  <a:moveTo>
                    <a:pt x="29705" y="323298"/>
                  </a:moveTo>
                  <a:cubicBezTo>
                    <a:pt x="29705" y="298556"/>
                    <a:pt x="49763" y="278498"/>
                    <a:pt x="74505" y="278498"/>
                  </a:cubicBezTo>
                  <a:cubicBezTo>
                    <a:pt x="99248" y="278498"/>
                    <a:pt x="119306" y="298556"/>
                    <a:pt x="119306" y="323298"/>
                  </a:cubicBezTo>
                  <a:cubicBezTo>
                    <a:pt x="119306" y="348041"/>
                    <a:pt x="99248" y="368099"/>
                    <a:pt x="74505" y="368099"/>
                  </a:cubicBezTo>
                  <a:cubicBezTo>
                    <a:pt x="49763" y="368099"/>
                    <a:pt x="29705" y="348041"/>
                    <a:pt x="29705" y="323298"/>
                  </a:cubicBezTo>
                  <a:close/>
                  <a:moveTo>
                    <a:pt x="293276" y="278508"/>
                  </a:moveTo>
                  <a:cubicBezTo>
                    <a:pt x="318012" y="278508"/>
                    <a:pt x="338067" y="298562"/>
                    <a:pt x="338067" y="323298"/>
                  </a:cubicBezTo>
                  <a:cubicBezTo>
                    <a:pt x="338067" y="348035"/>
                    <a:pt x="318012" y="368089"/>
                    <a:pt x="293276" y="368089"/>
                  </a:cubicBezTo>
                  <a:cubicBezTo>
                    <a:pt x="268540" y="368089"/>
                    <a:pt x="248486" y="348035"/>
                    <a:pt x="248486" y="323298"/>
                  </a:cubicBezTo>
                  <a:cubicBezTo>
                    <a:pt x="248486" y="298562"/>
                    <a:pt x="268540" y="278508"/>
                    <a:pt x="293276" y="278508"/>
                  </a:cubicBez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Semibold"/>
                <a:ea typeface="+mn-ea"/>
                <a:cs typeface="+mn-cs"/>
              </a:endParaRPr>
            </a:p>
          </p:txBody>
        </p:sp>
      </p:grpSp>
      <p:grpSp>
        <p:nvGrpSpPr>
          <p:cNvPr id="7" name="Group 6">
            <a:extLst>
              <a:ext uri="{FF2B5EF4-FFF2-40B4-BE49-F238E27FC236}">
                <a16:creationId xmlns:a16="http://schemas.microsoft.com/office/drawing/2014/main" id="{81EB6892-213B-AE88-668B-6D68E155BAA3}"/>
              </a:ext>
            </a:extLst>
          </p:cNvPr>
          <p:cNvGrpSpPr/>
          <p:nvPr/>
        </p:nvGrpSpPr>
        <p:grpSpPr>
          <a:xfrm>
            <a:off x="8428369" y="2569803"/>
            <a:ext cx="991344" cy="991341"/>
            <a:chOff x="8428369" y="2569803"/>
            <a:chExt cx="991344" cy="991341"/>
          </a:xfrm>
        </p:grpSpPr>
        <p:sp>
          <p:nvSpPr>
            <p:cNvPr id="55" name="Oval 54">
              <a:extLst>
                <a:ext uri="{FF2B5EF4-FFF2-40B4-BE49-F238E27FC236}">
                  <a16:creationId xmlns:a16="http://schemas.microsoft.com/office/drawing/2014/main" id="{DA20404C-CA0A-6457-8C52-DAF571873F0F}"/>
                </a:ext>
              </a:extLst>
            </p:cNvPr>
            <p:cNvSpPr>
              <a:spLocks/>
            </p:cNvSpPr>
            <p:nvPr/>
          </p:nvSpPr>
          <p:spPr bwMode="auto">
            <a:xfrm>
              <a:off x="8428369" y="2569803"/>
              <a:ext cx="991344" cy="991341"/>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82" name="Graphic 80">
              <a:extLst>
                <a:ext uri="{FF2B5EF4-FFF2-40B4-BE49-F238E27FC236}">
                  <a16:creationId xmlns:a16="http://schemas.microsoft.com/office/drawing/2014/main" id="{6E4438A6-6299-B3BB-5DE6-2DEF2120B593}"/>
                </a:ext>
              </a:extLst>
            </p:cNvPr>
            <p:cNvSpPr/>
            <p:nvPr/>
          </p:nvSpPr>
          <p:spPr>
            <a:xfrm>
              <a:off x="8742597" y="2876517"/>
              <a:ext cx="362889" cy="377913"/>
            </a:xfrm>
            <a:custGeom>
              <a:avLst/>
              <a:gdLst>
                <a:gd name="connsiteX0" fmla="*/ 181648 w 362889"/>
                <a:gd name="connsiteY0" fmla="*/ 0 h 377913"/>
                <a:gd name="connsiteX1" fmla="*/ 223937 w 362889"/>
                <a:gd name="connsiteY1" fmla="*/ 4903 h 377913"/>
                <a:gd name="connsiteX2" fmla="*/ 235217 w 362889"/>
                <a:gd name="connsiteY2" fmla="*/ 17481 h 377913"/>
                <a:gd name="connsiteX3" fmla="*/ 238511 w 362889"/>
                <a:gd name="connsiteY3" fmla="*/ 47076 h 377913"/>
                <a:gd name="connsiteX4" fmla="*/ 268141 w 362889"/>
                <a:gd name="connsiteY4" fmla="*/ 70761 h 377913"/>
                <a:gd name="connsiteX5" fmla="*/ 275858 w 362889"/>
                <a:gd name="connsiteY5" fmla="*/ 68705 h 377913"/>
                <a:gd name="connsiteX6" fmla="*/ 303011 w 362889"/>
                <a:gd name="connsiteY6" fmla="*/ 56786 h 377913"/>
                <a:gd name="connsiteX7" fmla="*/ 319484 w 362889"/>
                <a:gd name="connsiteY7" fmla="*/ 60158 h 377913"/>
                <a:gd name="connsiteX8" fmla="*/ 362199 w 362889"/>
                <a:gd name="connsiteY8" fmla="*/ 133650 h 377913"/>
                <a:gd name="connsiteX9" fmla="*/ 356947 w 362889"/>
                <a:gd name="connsiteY9" fmla="*/ 149639 h 377913"/>
                <a:gd name="connsiteX10" fmla="*/ 332876 w 362889"/>
                <a:gd name="connsiteY10" fmla="*/ 167392 h 377913"/>
                <a:gd name="connsiteX11" fmla="*/ 327151 w 362889"/>
                <a:gd name="connsiteY11" fmla="*/ 204808 h 377913"/>
                <a:gd name="connsiteX12" fmla="*/ 332876 w 362889"/>
                <a:gd name="connsiteY12" fmla="*/ 210533 h 377913"/>
                <a:gd name="connsiteX13" fmla="*/ 356967 w 362889"/>
                <a:gd name="connsiteY13" fmla="*/ 228266 h 377913"/>
                <a:gd name="connsiteX14" fmla="*/ 362238 w 362889"/>
                <a:gd name="connsiteY14" fmla="*/ 244275 h 377913"/>
                <a:gd name="connsiteX15" fmla="*/ 319523 w 362889"/>
                <a:gd name="connsiteY15" fmla="*/ 317767 h 377913"/>
                <a:gd name="connsiteX16" fmla="*/ 303088 w 362889"/>
                <a:gd name="connsiteY16" fmla="*/ 321158 h 377913"/>
                <a:gd name="connsiteX17" fmla="*/ 275819 w 362889"/>
                <a:gd name="connsiteY17" fmla="*/ 309201 h 377913"/>
                <a:gd name="connsiteX18" fmla="*/ 240585 w 362889"/>
                <a:gd name="connsiteY18" fmla="*/ 322955 h 377913"/>
                <a:gd name="connsiteX19" fmla="*/ 238492 w 362889"/>
                <a:gd name="connsiteY19" fmla="*/ 330791 h 377913"/>
                <a:gd name="connsiteX20" fmla="*/ 235217 w 362889"/>
                <a:gd name="connsiteY20" fmla="*/ 360366 h 377913"/>
                <a:gd name="connsiteX21" fmla="*/ 224131 w 362889"/>
                <a:gd name="connsiteY21" fmla="*/ 372905 h 377913"/>
                <a:gd name="connsiteX22" fmla="*/ 138739 w 362889"/>
                <a:gd name="connsiteY22" fmla="*/ 372905 h 377913"/>
                <a:gd name="connsiteX23" fmla="*/ 127654 w 362889"/>
                <a:gd name="connsiteY23" fmla="*/ 360366 h 377913"/>
                <a:gd name="connsiteX24" fmla="*/ 124398 w 362889"/>
                <a:gd name="connsiteY24" fmla="*/ 330829 h 377913"/>
                <a:gd name="connsiteX25" fmla="*/ 94751 w 362889"/>
                <a:gd name="connsiteY25" fmla="*/ 307253 h 377913"/>
                <a:gd name="connsiteX26" fmla="*/ 87070 w 362889"/>
                <a:gd name="connsiteY26" fmla="*/ 309317 h 377913"/>
                <a:gd name="connsiteX27" fmla="*/ 59821 w 362889"/>
                <a:gd name="connsiteY27" fmla="*/ 321255 h 377913"/>
                <a:gd name="connsiteX28" fmla="*/ 43367 w 362889"/>
                <a:gd name="connsiteY28" fmla="*/ 317864 h 377913"/>
                <a:gd name="connsiteX29" fmla="*/ 651 w 362889"/>
                <a:gd name="connsiteY29" fmla="*/ 244294 h 377913"/>
                <a:gd name="connsiteX30" fmla="*/ 5923 w 362889"/>
                <a:gd name="connsiteY30" fmla="*/ 228286 h 377913"/>
                <a:gd name="connsiteX31" fmla="*/ 30013 w 362889"/>
                <a:gd name="connsiteY31" fmla="*/ 210533 h 377913"/>
                <a:gd name="connsiteX32" fmla="*/ 35772 w 362889"/>
                <a:gd name="connsiteY32" fmla="*/ 173150 h 377913"/>
                <a:gd name="connsiteX33" fmla="*/ 30013 w 362889"/>
                <a:gd name="connsiteY33" fmla="*/ 167392 h 377913"/>
                <a:gd name="connsiteX34" fmla="*/ 5923 w 362889"/>
                <a:gd name="connsiteY34" fmla="*/ 149678 h 377913"/>
                <a:gd name="connsiteX35" fmla="*/ 671 w 362889"/>
                <a:gd name="connsiteY35" fmla="*/ 133669 h 377913"/>
                <a:gd name="connsiteX36" fmla="*/ 43386 w 362889"/>
                <a:gd name="connsiteY36" fmla="*/ 60177 h 377913"/>
                <a:gd name="connsiteX37" fmla="*/ 59860 w 362889"/>
                <a:gd name="connsiteY37" fmla="*/ 56805 h 377913"/>
                <a:gd name="connsiteX38" fmla="*/ 86993 w 362889"/>
                <a:gd name="connsiteY38" fmla="*/ 68724 h 377913"/>
                <a:gd name="connsiteX39" fmla="*/ 122347 w 362889"/>
                <a:gd name="connsiteY39" fmla="*/ 54752 h 377913"/>
                <a:gd name="connsiteX40" fmla="*/ 124398 w 362889"/>
                <a:gd name="connsiteY40" fmla="*/ 47056 h 377913"/>
                <a:gd name="connsiteX41" fmla="*/ 127692 w 362889"/>
                <a:gd name="connsiteY41" fmla="*/ 17481 h 377913"/>
                <a:gd name="connsiteX42" fmla="*/ 138991 w 362889"/>
                <a:gd name="connsiteY42" fmla="*/ 4884 h 377913"/>
                <a:gd name="connsiteX43" fmla="*/ 181648 w 362889"/>
                <a:gd name="connsiteY43" fmla="*/ 0 h 377913"/>
                <a:gd name="connsiteX44" fmla="*/ 181648 w 362889"/>
                <a:gd name="connsiteY44" fmla="*/ 29071 h 377913"/>
                <a:gd name="connsiteX45" fmla="*/ 155407 w 362889"/>
                <a:gd name="connsiteY45" fmla="*/ 31339 h 377913"/>
                <a:gd name="connsiteX46" fmla="*/ 153294 w 362889"/>
                <a:gd name="connsiteY46" fmla="*/ 50274 h 377913"/>
                <a:gd name="connsiteX47" fmla="*/ 91530 w 362889"/>
                <a:gd name="connsiteY47" fmla="*/ 99691 h 377913"/>
                <a:gd name="connsiteX48" fmla="*/ 75306 w 362889"/>
                <a:gd name="connsiteY48" fmla="*/ 95353 h 377913"/>
                <a:gd name="connsiteX49" fmla="*/ 57902 w 362889"/>
                <a:gd name="connsiteY49" fmla="*/ 87717 h 377913"/>
                <a:gd name="connsiteX50" fmla="*/ 31777 w 362889"/>
                <a:gd name="connsiteY50" fmla="*/ 132622 h 377913"/>
                <a:gd name="connsiteX51" fmla="*/ 47243 w 362889"/>
                <a:gd name="connsiteY51" fmla="*/ 143999 h 377913"/>
                <a:gd name="connsiteX52" fmla="*/ 59169 w 362889"/>
                <a:gd name="connsiteY52" fmla="*/ 222057 h 377913"/>
                <a:gd name="connsiteX53" fmla="*/ 47243 w 362889"/>
                <a:gd name="connsiteY53" fmla="*/ 233984 h 377913"/>
                <a:gd name="connsiteX54" fmla="*/ 31758 w 362889"/>
                <a:gd name="connsiteY54" fmla="*/ 245380 h 377913"/>
                <a:gd name="connsiteX55" fmla="*/ 57883 w 362889"/>
                <a:gd name="connsiteY55" fmla="*/ 290382 h 377913"/>
                <a:gd name="connsiteX56" fmla="*/ 75422 w 362889"/>
                <a:gd name="connsiteY56" fmla="*/ 282688 h 377913"/>
                <a:gd name="connsiteX57" fmla="*/ 148961 w 362889"/>
                <a:gd name="connsiteY57" fmla="*/ 311526 h 377913"/>
                <a:gd name="connsiteX58" fmla="*/ 153275 w 362889"/>
                <a:gd name="connsiteY58" fmla="*/ 327612 h 377913"/>
                <a:gd name="connsiteX59" fmla="*/ 155407 w 362889"/>
                <a:gd name="connsiteY59" fmla="*/ 346683 h 377913"/>
                <a:gd name="connsiteX60" fmla="*/ 207483 w 362889"/>
                <a:gd name="connsiteY60" fmla="*/ 346683 h 377913"/>
                <a:gd name="connsiteX61" fmla="*/ 209615 w 362889"/>
                <a:gd name="connsiteY61" fmla="*/ 327612 h 377913"/>
                <a:gd name="connsiteX62" fmla="*/ 271265 w 362889"/>
                <a:gd name="connsiteY62" fmla="*/ 278271 h 377913"/>
                <a:gd name="connsiteX63" fmla="*/ 287487 w 362889"/>
                <a:gd name="connsiteY63" fmla="*/ 282610 h 377913"/>
                <a:gd name="connsiteX64" fmla="*/ 305026 w 362889"/>
                <a:gd name="connsiteY64" fmla="*/ 290285 h 377913"/>
                <a:gd name="connsiteX65" fmla="*/ 331132 w 362889"/>
                <a:gd name="connsiteY65" fmla="*/ 245360 h 377913"/>
                <a:gd name="connsiteX66" fmla="*/ 315666 w 362889"/>
                <a:gd name="connsiteY66" fmla="*/ 233964 h 377913"/>
                <a:gd name="connsiteX67" fmla="*/ 303739 w 362889"/>
                <a:gd name="connsiteY67" fmla="*/ 155907 h 377913"/>
                <a:gd name="connsiteX68" fmla="*/ 315666 w 362889"/>
                <a:gd name="connsiteY68" fmla="*/ 143980 h 377913"/>
                <a:gd name="connsiteX69" fmla="*/ 331093 w 362889"/>
                <a:gd name="connsiteY69" fmla="*/ 132603 h 377913"/>
                <a:gd name="connsiteX70" fmla="*/ 304968 w 362889"/>
                <a:gd name="connsiteY70" fmla="*/ 87698 h 377913"/>
                <a:gd name="connsiteX71" fmla="*/ 287603 w 362889"/>
                <a:gd name="connsiteY71" fmla="*/ 95315 h 377913"/>
                <a:gd name="connsiteX72" fmla="*/ 213985 w 362889"/>
                <a:gd name="connsiteY72" fmla="*/ 66527 h 377913"/>
                <a:gd name="connsiteX73" fmla="*/ 209634 w 362889"/>
                <a:gd name="connsiteY73" fmla="*/ 50274 h 377913"/>
                <a:gd name="connsiteX74" fmla="*/ 207502 w 362889"/>
                <a:gd name="connsiteY74" fmla="*/ 31358 h 377913"/>
                <a:gd name="connsiteX75" fmla="*/ 181668 w 362889"/>
                <a:gd name="connsiteY75" fmla="*/ 29091 h 377913"/>
                <a:gd name="connsiteX76" fmla="*/ 181416 w 362889"/>
                <a:gd name="connsiteY76" fmla="*/ 116285 h 377913"/>
                <a:gd name="connsiteX77" fmla="*/ 254094 w 362889"/>
                <a:gd name="connsiteY77" fmla="*/ 188962 h 377913"/>
                <a:gd name="connsiteX78" fmla="*/ 181416 w 362889"/>
                <a:gd name="connsiteY78" fmla="*/ 261640 h 377913"/>
                <a:gd name="connsiteX79" fmla="*/ 108738 w 362889"/>
                <a:gd name="connsiteY79" fmla="*/ 188962 h 377913"/>
                <a:gd name="connsiteX80" fmla="*/ 181416 w 362889"/>
                <a:gd name="connsiteY80" fmla="*/ 116285 h 377913"/>
                <a:gd name="connsiteX81" fmla="*/ 181416 w 362889"/>
                <a:gd name="connsiteY81" fmla="*/ 145356 h 377913"/>
                <a:gd name="connsiteX82" fmla="*/ 137809 w 362889"/>
                <a:gd name="connsiteY82" fmla="*/ 188962 h 377913"/>
                <a:gd name="connsiteX83" fmla="*/ 181416 w 362889"/>
                <a:gd name="connsiteY83" fmla="*/ 232569 h 377913"/>
                <a:gd name="connsiteX84" fmla="*/ 225022 w 362889"/>
                <a:gd name="connsiteY84" fmla="*/ 188962 h 377913"/>
                <a:gd name="connsiteX85" fmla="*/ 181416 w 362889"/>
                <a:gd name="connsiteY85" fmla="*/ 145356 h 37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62889" h="377913">
                  <a:moveTo>
                    <a:pt x="181648" y="0"/>
                  </a:moveTo>
                  <a:cubicBezTo>
                    <a:pt x="195874" y="155"/>
                    <a:pt x="210041" y="1802"/>
                    <a:pt x="223937" y="4903"/>
                  </a:cubicBezTo>
                  <a:cubicBezTo>
                    <a:pt x="229997" y="6256"/>
                    <a:pt x="234529" y="11310"/>
                    <a:pt x="235217" y="17481"/>
                  </a:cubicBezTo>
                  <a:lnTo>
                    <a:pt x="238511" y="47076"/>
                  </a:lnTo>
                  <a:cubicBezTo>
                    <a:pt x="240153" y="61798"/>
                    <a:pt x="253419" y="72403"/>
                    <a:pt x="268141" y="70761"/>
                  </a:cubicBezTo>
                  <a:cubicBezTo>
                    <a:pt x="270802" y="70465"/>
                    <a:pt x="273403" y="69771"/>
                    <a:pt x="275858" y="68705"/>
                  </a:cubicBezTo>
                  <a:lnTo>
                    <a:pt x="303011" y="56786"/>
                  </a:lnTo>
                  <a:cubicBezTo>
                    <a:pt x="308660" y="54297"/>
                    <a:pt x="315267" y="55649"/>
                    <a:pt x="319484" y="60158"/>
                  </a:cubicBezTo>
                  <a:cubicBezTo>
                    <a:pt x="339096" y="81110"/>
                    <a:pt x="353701" y="106238"/>
                    <a:pt x="362199" y="133650"/>
                  </a:cubicBezTo>
                  <a:cubicBezTo>
                    <a:pt x="364025" y="139554"/>
                    <a:pt x="361918" y="145968"/>
                    <a:pt x="356947" y="149639"/>
                  </a:cubicBezTo>
                  <a:lnTo>
                    <a:pt x="332876" y="167392"/>
                  </a:lnTo>
                  <a:cubicBezTo>
                    <a:pt x="320963" y="176142"/>
                    <a:pt x="318399" y="192895"/>
                    <a:pt x="327151" y="204808"/>
                  </a:cubicBezTo>
                  <a:cubicBezTo>
                    <a:pt x="328758" y="206994"/>
                    <a:pt x="330688" y="208926"/>
                    <a:pt x="332876" y="210533"/>
                  </a:cubicBezTo>
                  <a:lnTo>
                    <a:pt x="356967" y="228266"/>
                  </a:lnTo>
                  <a:cubicBezTo>
                    <a:pt x="361953" y="231935"/>
                    <a:pt x="364070" y="238360"/>
                    <a:pt x="362238" y="244275"/>
                  </a:cubicBezTo>
                  <a:cubicBezTo>
                    <a:pt x="353736" y="271685"/>
                    <a:pt x="339132" y="296812"/>
                    <a:pt x="319523" y="317767"/>
                  </a:cubicBezTo>
                  <a:cubicBezTo>
                    <a:pt x="315315" y="322265"/>
                    <a:pt x="308732" y="323624"/>
                    <a:pt x="303088" y="321158"/>
                  </a:cubicBezTo>
                  <a:lnTo>
                    <a:pt x="275819" y="309201"/>
                  </a:lnTo>
                  <a:cubicBezTo>
                    <a:pt x="262292" y="303268"/>
                    <a:pt x="246516" y="309427"/>
                    <a:pt x="240585" y="322955"/>
                  </a:cubicBezTo>
                  <a:cubicBezTo>
                    <a:pt x="239494" y="325445"/>
                    <a:pt x="238787" y="328087"/>
                    <a:pt x="238492" y="330791"/>
                  </a:cubicBezTo>
                  <a:lnTo>
                    <a:pt x="235217" y="360366"/>
                  </a:lnTo>
                  <a:cubicBezTo>
                    <a:pt x="234540" y="366467"/>
                    <a:pt x="230104" y="371486"/>
                    <a:pt x="224131" y="372905"/>
                  </a:cubicBezTo>
                  <a:cubicBezTo>
                    <a:pt x="196058" y="379584"/>
                    <a:pt x="166812" y="379584"/>
                    <a:pt x="138739" y="372905"/>
                  </a:cubicBezTo>
                  <a:cubicBezTo>
                    <a:pt x="132767" y="371486"/>
                    <a:pt x="128330" y="366467"/>
                    <a:pt x="127654" y="360366"/>
                  </a:cubicBezTo>
                  <a:lnTo>
                    <a:pt x="124398" y="330829"/>
                  </a:lnTo>
                  <a:cubicBezTo>
                    <a:pt x="122722" y="316133"/>
                    <a:pt x="109448" y="305576"/>
                    <a:pt x="94751" y="307253"/>
                  </a:cubicBezTo>
                  <a:cubicBezTo>
                    <a:pt x="92102" y="307555"/>
                    <a:pt x="89514" y="308251"/>
                    <a:pt x="87070" y="309317"/>
                  </a:cubicBezTo>
                  <a:lnTo>
                    <a:pt x="59821" y="321255"/>
                  </a:lnTo>
                  <a:cubicBezTo>
                    <a:pt x="54172" y="323730"/>
                    <a:pt x="47577" y="322370"/>
                    <a:pt x="43367" y="317864"/>
                  </a:cubicBezTo>
                  <a:cubicBezTo>
                    <a:pt x="23748" y="296886"/>
                    <a:pt x="9143" y="271732"/>
                    <a:pt x="651" y="244294"/>
                  </a:cubicBezTo>
                  <a:cubicBezTo>
                    <a:pt x="-1180" y="238379"/>
                    <a:pt x="936" y="231955"/>
                    <a:pt x="5923" y="228286"/>
                  </a:cubicBezTo>
                  <a:lnTo>
                    <a:pt x="30013" y="210533"/>
                  </a:lnTo>
                  <a:cubicBezTo>
                    <a:pt x="41926" y="201800"/>
                    <a:pt x="44505" y="185063"/>
                    <a:pt x="35772" y="173150"/>
                  </a:cubicBezTo>
                  <a:cubicBezTo>
                    <a:pt x="34158" y="170948"/>
                    <a:pt x="32216" y="169006"/>
                    <a:pt x="30013" y="167392"/>
                  </a:cubicBezTo>
                  <a:lnTo>
                    <a:pt x="5923" y="149678"/>
                  </a:lnTo>
                  <a:cubicBezTo>
                    <a:pt x="943" y="146004"/>
                    <a:pt x="-1165" y="139579"/>
                    <a:pt x="671" y="133669"/>
                  </a:cubicBezTo>
                  <a:cubicBezTo>
                    <a:pt x="9170" y="106257"/>
                    <a:pt x="23774" y="81130"/>
                    <a:pt x="43386" y="60177"/>
                  </a:cubicBezTo>
                  <a:cubicBezTo>
                    <a:pt x="47604" y="55669"/>
                    <a:pt x="54210" y="54316"/>
                    <a:pt x="59860" y="56805"/>
                  </a:cubicBezTo>
                  <a:lnTo>
                    <a:pt x="86993" y="68724"/>
                  </a:lnTo>
                  <a:cubicBezTo>
                    <a:pt x="100614" y="74629"/>
                    <a:pt x="116443" y="68373"/>
                    <a:pt x="122347" y="54752"/>
                  </a:cubicBezTo>
                  <a:cubicBezTo>
                    <a:pt x="123409" y="52303"/>
                    <a:pt x="124100" y="49709"/>
                    <a:pt x="124398" y="47056"/>
                  </a:cubicBezTo>
                  <a:lnTo>
                    <a:pt x="127692" y="17481"/>
                  </a:lnTo>
                  <a:cubicBezTo>
                    <a:pt x="128374" y="11297"/>
                    <a:pt x="132917" y="6232"/>
                    <a:pt x="138991" y="4884"/>
                  </a:cubicBezTo>
                  <a:cubicBezTo>
                    <a:pt x="152887" y="1802"/>
                    <a:pt x="167093" y="174"/>
                    <a:pt x="181648" y="0"/>
                  </a:cubicBezTo>
                  <a:close/>
                  <a:moveTo>
                    <a:pt x="181648" y="29071"/>
                  </a:moveTo>
                  <a:cubicBezTo>
                    <a:pt x="172857" y="29174"/>
                    <a:pt x="164085" y="29932"/>
                    <a:pt x="155407" y="31339"/>
                  </a:cubicBezTo>
                  <a:lnTo>
                    <a:pt x="153294" y="50274"/>
                  </a:lnTo>
                  <a:cubicBezTo>
                    <a:pt x="149885" y="80976"/>
                    <a:pt x="122232" y="103101"/>
                    <a:pt x="91530" y="99691"/>
                  </a:cubicBezTo>
                  <a:cubicBezTo>
                    <a:pt x="85935" y="99070"/>
                    <a:pt x="80465" y="97608"/>
                    <a:pt x="75306" y="95353"/>
                  </a:cubicBezTo>
                  <a:lnTo>
                    <a:pt x="57902" y="87717"/>
                  </a:lnTo>
                  <a:cubicBezTo>
                    <a:pt x="46816" y="101170"/>
                    <a:pt x="37993" y="116336"/>
                    <a:pt x="31777" y="132622"/>
                  </a:cubicBezTo>
                  <a:lnTo>
                    <a:pt x="47243" y="143999"/>
                  </a:lnTo>
                  <a:cubicBezTo>
                    <a:pt x="72091" y="162261"/>
                    <a:pt x="77431" y="197209"/>
                    <a:pt x="59169" y="222057"/>
                  </a:cubicBezTo>
                  <a:cubicBezTo>
                    <a:pt x="55821" y="226613"/>
                    <a:pt x="51799" y="230635"/>
                    <a:pt x="47243" y="233984"/>
                  </a:cubicBezTo>
                  <a:lnTo>
                    <a:pt x="31758" y="245380"/>
                  </a:lnTo>
                  <a:cubicBezTo>
                    <a:pt x="37959" y="261698"/>
                    <a:pt x="46797" y="276893"/>
                    <a:pt x="57883" y="290382"/>
                  </a:cubicBezTo>
                  <a:lnTo>
                    <a:pt x="75422" y="282688"/>
                  </a:lnTo>
                  <a:cubicBezTo>
                    <a:pt x="103693" y="270344"/>
                    <a:pt x="136618" y="283255"/>
                    <a:pt x="148961" y="311526"/>
                  </a:cubicBezTo>
                  <a:cubicBezTo>
                    <a:pt x="151195" y="316643"/>
                    <a:pt x="152649" y="322065"/>
                    <a:pt x="153275" y="327612"/>
                  </a:cubicBezTo>
                  <a:lnTo>
                    <a:pt x="155407" y="346683"/>
                  </a:lnTo>
                  <a:cubicBezTo>
                    <a:pt x="172636" y="349590"/>
                    <a:pt x="190253" y="349590"/>
                    <a:pt x="207483" y="346683"/>
                  </a:cubicBezTo>
                  <a:lnTo>
                    <a:pt x="209615" y="327612"/>
                  </a:lnTo>
                  <a:cubicBezTo>
                    <a:pt x="213014" y="296963"/>
                    <a:pt x="240614" y="274871"/>
                    <a:pt x="271265" y="278271"/>
                  </a:cubicBezTo>
                  <a:cubicBezTo>
                    <a:pt x="276860" y="278891"/>
                    <a:pt x="282329" y="280354"/>
                    <a:pt x="287487" y="282610"/>
                  </a:cubicBezTo>
                  <a:lnTo>
                    <a:pt x="305026" y="290285"/>
                  </a:lnTo>
                  <a:cubicBezTo>
                    <a:pt x="316106" y="276825"/>
                    <a:pt x="324922" y="261652"/>
                    <a:pt x="331132" y="245360"/>
                  </a:cubicBezTo>
                  <a:lnTo>
                    <a:pt x="315666" y="233964"/>
                  </a:lnTo>
                  <a:cubicBezTo>
                    <a:pt x="290818" y="215702"/>
                    <a:pt x="285479" y="180755"/>
                    <a:pt x="303739" y="155907"/>
                  </a:cubicBezTo>
                  <a:cubicBezTo>
                    <a:pt x="307088" y="151350"/>
                    <a:pt x="311110" y="147328"/>
                    <a:pt x="315666" y="143980"/>
                  </a:cubicBezTo>
                  <a:lnTo>
                    <a:pt x="331093" y="132603"/>
                  </a:lnTo>
                  <a:cubicBezTo>
                    <a:pt x="324878" y="116317"/>
                    <a:pt x="316054" y="101150"/>
                    <a:pt x="304968" y="87698"/>
                  </a:cubicBezTo>
                  <a:lnTo>
                    <a:pt x="287603" y="95315"/>
                  </a:lnTo>
                  <a:cubicBezTo>
                    <a:pt x="259324" y="107694"/>
                    <a:pt x="226365" y="94806"/>
                    <a:pt x="213985" y="66527"/>
                  </a:cubicBezTo>
                  <a:cubicBezTo>
                    <a:pt x="211723" y="61360"/>
                    <a:pt x="210256" y="55880"/>
                    <a:pt x="209634" y="50274"/>
                  </a:cubicBezTo>
                  <a:lnTo>
                    <a:pt x="207502" y="31358"/>
                  </a:lnTo>
                  <a:cubicBezTo>
                    <a:pt x="198959" y="29961"/>
                    <a:pt x="190323" y="29203"/>
                    <a:pt x="181668" y="29091"/>
                  </a:cubicBezTo>
                  <a:close/>
                  <a:moveTo>
                    <a:pt x="181416" y="116285"/>
                  </a:moveTo>
                  <a:cubicBezTo>
                    <a:pt x="221555" y="116285"/>
                    <a:pt x="254094" y="148823"/>
                    <a:pt x="254094" y="188962"/>
                  </a:cubicBezTo>
                  <a:cubicBezTo>
                    <a:pt x="254094" y="229102"/>
                    <a:pt x="221555" y="261640"/>
                    <a:pt x="181416" y="261640"/>
                  </a:cubicBezTo>
                  <a:cubicBezTo>
                    <a:pt x="141277" y="261640"/>
                    <a:pt x="108738" y="229102"/>
                    <a:pt x="108738" y="188962"/>
                  </a:cubicBezTo>
                  <a:cubicBezTo>
                    <a:pt x="108738" y="148823"/>
                    <a:pt x="141277" y="116285"/>
                    <a:pt x="181416" y="116285"/>
                  </a:cubicBezTo>
                  <a:close/>
                  <a:moveTo>
                    <a:pt x="181416" y="145356"/>
                  </a:moveTo>
                  <a:cubicBezTo>
                    <a:pt x="157333" y="145356"/>
                    <a:pt x="137809" y="164880"/>
                    <a:pt x="137809" y="188962"/>
                  </a:cubicBezTo>
                  <a:cubicBezTo>
                    <a:pt x="137809" y="213045"/>
                    <a:pt x="157333" y="232569"/>
                    <a:pt x="181416" y="232569"/>
                  </a:cubicBezTo>
                  <a:cubicBezTo>
                    <a:pt x="205498" y="232569"/>
                    <a:pt x="225022" y="213045"/>
                    <a:pt x="225022" y="188962"/>
                  </a:cubicBezTo>
                  <a:cubicBezTo>
                    <a:pt x="225022" y="164880"/>
                    <a:pt x="205498" y="145356"/>
                    <a:pt x="181416" y="145356"/>
                  </a:cubicBez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Semibold"/>
                <a:ea typeface="+mn-ea"/>
                <a:cs typeface="+mn-cs"/>
              </a:endParaRPr>
            </a:p>
          </p:txBody>
        </p:sp>
      </p:grpSp>
    </p:spTree>
    <p:extLst>
      <p:ext uri="{BB962C8B-B14F-4D97-AF65-F5344CB8AC3E}">
        <p14:creationId xmlns:p14="http://schemas.microsoft.com/office/powerpoint/2010/main" val="1978207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64" presetClass="path" presetSubtype="0" accel="50000" decel="50000" fill="hold" grpId="1" nodeType="withEffect">
                                  <p:stCondLst>
                                    <p:cond delay="0"/>
                                  </p:stCondLst>
                                  <p:childTnLst>
                                    <p:animMotion origin="layout" path="M -2.70833E-6 0.0243 L -2.70833E-6 4.44444E-6 " pathEditMode="relative" rAng="0" ptsTypes="AA">
                                      <p:cBhvr>
                                        <p:cTn id="9" dur="500" fill="hold"/>
                                        <p:tgtEl>
                                          <p:spTgt spid="75"/>
                                        </p:tgtEl>
                                        <p:attrNameLst>
                                          <p:attrName>ppt_x</p:attrName>
                                          <p:attrName>ppt_y</p:attrName>
                                        </p:attrNameLst>
                                      </p:cBhvr>
                                      <p:rCtr x="0" y="-1227"/>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16" presetClass="entr" presetSubtype="37"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outVertical)">
                                      <p:cBhvr>
                                        <p:cTn id="17" dur="500"/>
                                        <p:tgtEl>
                                          <p:spTgt spid="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par>
                                <p:cTn id="22" presetID="64" presetClass="path" presetSubtype="0" accel="50000" decel="50000" fill="hold" grpId="1" nodeType="withEffect">
                                  <p:stCondLst>
                                    <p:cond delay="0"/>
                                  </p:stCondLst>
                                  <p:childTnLst>
                                    <p:animMotion origin="layout" path="M 3.95833E-6 0.01528 L 3.95833E-6 -1.11111E-6 " pathEditMode="relative" rAng="0" ptsTypes="AA">
                                      <p:cBhvr>
                                        <p:cTn id="23" dur="500" fill="hold"/>
                                        <p:tgtEl>
                                          <p:spTgt spid="56"/>
                                        </p:tgtEl>
                                        <p:attrNameLst>
                                          <p:attrName>ppt_x</p:attrName>
                                          <p:attrName>ppt_y</p:attrName>
                                        </p:attrNameLst>
                                      </p:cBhvr>
                                      <p:rCtr x="0" y="-764"/>
                                    </p:animMotion>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64" presetClass="path" presetSubtype="0" accel="50000" decel="50000" fill="hold" nodeType="withEffect">
                                  <p:stCondLst>
                                    <p:cond delay="0"/>
                                  </p:stCondLst>
                                  <p:childTnLst>
                                    <p:animMotion origin="layout" path="M 3.95833E-6 0.01528 L 3.95833E-6 -1.11111E-6 " pathEditMode="relative" rAng="0" ptsTypes="AA">
                                      <p:cBhvr>
                                        <p:cTn id="28" dur="500" fill="hold"/>
                                        <p:tgtEl>
                                          <p:spTgt spid="5"/>
                                        </p:tgtEl>
                                        <p:attrNameLst>
                                          <p:attrName>ppt_x</p:attrName>
                                          <p:attrName>ppt_y</p:attrName>
                                        </p:attrNameLst>
                                      </p:cBhvr>
                                      <p:rCtr x="0" y="-764"/>
                                    </p:animMotion>
                                  </p:childTnLst>
                                </p:cTn>
                              </p:par>
                              <p:par>
                                <p:cTn id="29" presetID="10"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par>
                                <p:cTn id="32" presetID="64" presetClass="path" presetSubtype="0" accel="50000" decel="50000" fill="hold" grpId="1" nodeType="withEffect">
                                  <p:stCondLst>
                                    <p:cond delay="0"/>
                                  </p:stCondLst>
                                  <p:childTnLst>
                                    <p:animMotion origin="layout" path="M 3.95833E-6 0.01528 L 3.95833E-6 -1.11111E-6 " pathEditMode="relative" rAng="0" ptsTypes="AA">
                                      <p:cBhvr>
                                        <p:cTn id="33" dur="500" fill="hold"/>
                                        <p:tgtEl>
                                          <p:spTgt spid="59"/>
                                        </p:tgtEl>
                                        <p:attrNameLst>
                                          <p:attrName>ppt_x</p:attrName>
                                          <p:attrName>ppt_y</p:attrName>
                                        </p:attrNameLst>
                                      </p:cBhvr>
                                      <p:rCtr x="0" y="-764"/>
                                    </p:animMotion>
                                  </p:childTnLst>
                                </p:cTn>
                              </p:par>
                            </p:childTnLst>
                          </p:cTn>
                        </p:par>
                        <p:par>
                          <p:cTn id="34" fill="hold">
                            <p:stCondLst>
                              <p:cond delay="2000"/>
                            </p:stCondLst>
                            <p:childTnLst>
                              <p:par>
                                <p:cTn id="35" presetID="10" presetClass="entr" presetSubtype="0" fill="hold" grpId="0" nodeType="after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par>
                                <p:cTn id="38" presetID="64" presetClass="path" presetSubtype="0" accel="50000" decel="50000" fill="hold" grpId="1" nodeType="withEffect">
                                  <p:stCondLst>
                                    <p:cond delay="0"/>
                                  </p:stCondLst>
                                  <p:childTnLst>
                                    <p:animMotion origin="layout" path="M 3.95833E-6 0.01528 L 3.95833E-6 -1.11111E-6 " pathEditMode="relative" rAng="0" ptsTypes="AA">
                                      <p:cBhvr>
                                        <p:cTn id="39" dur="500" fill="hold"/>
                                        <p:tgtEl>
                                          <p:spTgt spid="58"/>
                                        </p:tgtEl>
                                        <p:attrNameLst>
                                          <p:attrName>ppt_x</p:attrName>
                                          <p:attrName>ppt_y</p:attrName>
                                        </p:attrNameLst>
                                      </p:cBhvr>
                                      <p:rCtr x="0" y="-764"/>
                                    </p:animMotion>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64" presetClass="path" presetSubtype="0" accel="50000" decel="50000" fill="hold" nodeType="withEffect">
                                  <p:stCondLst>
                                    <p:cond delay="0"/>
                                  </p:stCondLst>
                                  <p:childTnLst>
                                    <p:animMotion origin="layout" path="M 3.95833E-6 0.01528 L 3.95833E-6 -1.11111E-6 " pathEditMode="relative" rAng="0" ptsTypes="AA">
                                      <p:cBhvr>
                                        <p:cTn id="44" dur="500" fill="hold"/>
                                        <p:tgtEl>
                                          <p:spTgt spid="6"/>
                                        </p:tgtEl>
                                        <p:attrNameLst>
                                          <p:attrName>ppt_x</p:attrName>
                                          <p:attrName>ppt_y</p:attrName>
                                        </p:attrNameLst>
                                      </p:cBhvr>
                                      <p:rCtr x="0" y="-764"/>
                                    </p:animMotion>
                                  </p:childTnLst>
                                </p:cTn>
                              </p:par>
                              <p:par>
                                <p:cTn id="45" presetID="10" presetClass="entr" presetSubtype="0" fill="hold" grpId="0" nodeType="with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fade">
                                      <p:cBhvr>
                                        <p:cTn id="47" dur="500"/>
                                        <p:tgtEl>
                                          <p:spTgt spid="60"/>
                                        </p:tgtEl>
                                      </p:cBhvr>
                                    </p:animEffect>
                                  </p:childTnLst>
                                </p:cTn>
                              </p:par>
                              <p:par>
                                <p:cTn id="48" presetID="64" presetClass="path" presetSubtype="0" accel="50000" decel="50000" fill="hold" grpId="1" nodeType="withEffect">
                                  <p:stCondLst>
                                    <p:cond delay="0"/>
                                  </p:stCondLst>
                                  <p:childTnLst>
                                    <p:animMotion origin="layout" path="M 3.95833E-6 0.01528 L 3.95833E-6 -1.11111E-6 " pathEditMode="relative" rAng="0" ptsTypes="AA">
                                      <p:cBhvr>
                                        <p:cTn id="49" dur="500" fill="hold"/>
                                        <p:tgtEl>
                                          <p:spTgt spid="60"/>
                                        </p:tgtEl>
                                        <p:attrNameLst>
                                          <p:attrName>ppt_x</p:attrName>
                                          <p:attrName>ppt_y</p:attrName>
                                        </p:attrNameLst>
                                      </p:cBhvr>
                                      <p:rCtr x="0" y="-764"/>
                                    </p:animMotion>
                                  </p:childTnLst>
                                </p:cTn>
                              </p:par>
                            </p:childTnLst>
                          </p:cTn>
                        </p:par>
                        <p:par>
                          <p:cTn id="50" fill="hold">
                            <p:stCondLst>
                              <p:cond delay="2500"/>
                            </p:stCondLst>
                            <p:childTnLst>
                              <p:par>
                                <p:cTn id="51" presetID="10" presetClass="entr" presetSubtype="0" fill="hold" grpId="0"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64" presetClass="path" presetSubtype="0" accel="50000" decel="50000" fill="hold" grpId="1" nodeType="withEffect">
                                  <p:stCondLst>
                                    <p:cond delay="0"/>
                                  </p:stCondLst>
                                  <p:childTnLst>
                                    <p:animMotion origin="layout" path="M 3.95833E-6 0.01528 L 3.95833E-6 -1.11111E-6 " pathEditMode="relative" rAng="0" ptsTypes="AA">
                                      <p:cBhvr>
                                        <p:cTn id="55" dur="500" fill="hold"/>
                                        <p:tgtEl>
                                          <p:spTgt spid="57"/>
                                        </p:tgtEl>
                                        <p:attrNameLst>
                                          <p:attrName>ppt_x</p:attrName>
                                          <p:attrName>ppt_y</p:attrName>
                                        </p:attrNameLst>
                                      </p:cBhvr>
                                      <p:rCtr x="0" y="-764"/>
                                    </p:animMotion>
                                  </p:childTnLst>
                                </p:cTn>
                              </p:par>
                              <p:par>
                                <p:cTn id="56" presetID="10" presetClass="entr" presetSubtype="0"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fade">
                                      <p:cBhvr>
                                        <p:cTn id="58" dur="500"/>
                                        <p:tgtEl>
                                          <p:spTgt spid="7"/>
                                        </p:tgtEl>
                                      </p:cBhvr>
                                    </p:animEffect>
                                  </p:childTnLst>
                                </p:cTn>
                              </p:par>
                              <p:par>
                                <p:cTn id="59" presetID="64" presetClass="path" presetSubtype="0" accel="50000" decel="50000" fill="hold" nodeType="withEffect">
                                  <p:stCondLst>
                                    <p:cond delay="0"/>
                                  </p:stCondLst>
                                  <p:childTnLst>
                                    <p:animMotion origin="layout" path="M 3.95833E-6 0.01528 L 3.95833E-6 -1.11111E-6 " pathEditMode="relative" rAng="0" ptsTypes="AA">
                                      <p:cBhvr>
                                        <p:cTn id="60" dur="500" fill="hold"/>
                                        <p:tgtEl>
                                          <p:spTgt spid="7"/>
                                        </p:tgtEl>
                                        <p:attrNameLst>
                                          <p:attrName>ppt_x</p:attrName>
                                          <p:attrName>ppt_y</p:attrName>
                                        </p:attrNameLst>
                                      </p:cBhvr>
                                      <p:rCtr x="0" y="-764"/>
                                    </p:animMotion>
                                  </p:childTnLst>
                                </p:cTn>
                              </p:par>
                              <p:par>
                                <p:cTn id="61" presetID="10" presetClass="entr" presetSubtype="0" fill="hold" grpId="0" nodeType="with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fade">
                                      <p:cBhvr>
                                        <p:cTn id="63" dur="500"/>
                                        <p:tgtEl>
                                          <p:spTgt spid="61"/>
                                        </p:tgtEl>
                                      </p:cBhvr>
                                    </p:animEffect>
                                  </p:childTnLst>
                                </p:cTn>
                              </p:par>
                              <p:par>
                                <p:cTn id="64" presetID="64" presetClass="path" presetSubtype="0" accel="50000" decel="50000" fill="hold" grpId="1" nodeType="withEffect">
                                  <p:stCondLst>
                                    <p:cond delay="0"/>
                                  </p:stCondLst>
                                  <p:childTnLst>
                                    <p:animMotion origin="layout" path="M 3.95833E-6 0.01528 L 3.95833E-6 -1.11111E-6 " pathEditMode="relative" rAng="0" ptsTypes="AA">
                                      <p:cBhvr>
                                        <p:cTn id="65" dur="500" fill="hold"/>
                                        <p:tgtEl>
                                          <p:spTgt spid="61"/>
                                        </p:tgtEl>
                                        <p:attrNameLst>
                                          <p:attrName>ppt_x</p:attrName>
                                          <p:attrName>ppt_y</p:attrName>
                                        </p:attrNameLst>
                                      </p:cBhvr>
                                      <p:rCtr x="0" y="-764"/>
                                    </p:animMotion>
                                  </p:childTnLst>
                                </p:cTn>
                              </p:par>
                            </p:childTnLst>
                          </p:cTn>
                        </p:par>
                        <p:par>
                          <p:cTn id="66" fill="hold">
                            <p:stCondLst>
                              <p:cond delay="3000"/>
                            </p:stCondLst>
                            <p:childTnLst>
                              <p:par>
                                <p:cTn id="67" presetID="16" presetClass="entr" presetSubtype="37" fill="hold" nodeType="after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barn(outVertical)">
                                      <p:cBhvr>
                                        <p:cTn id="6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6" grpId="0" animBg="1"/>
      <p:bldP spid="56" grpId="1" animBg="1"/>
      <p:bldP spid="57" grpId="0" animBg="1"/>
      <p:bldP spid="57" grpId="1" animBg="1"/>
      <p:bldP spid="58" grpId="0" animBg="1"/>
      <p:bldP spid="58" grpId="1" animBg="1"/>
      <p:bldP spid="59" grpId="0"/>
      <p:bldP spid="59" grpId="1"/>
      <p:bldP spid="60" grpId="0"/>
      <p:bldP spid="60" grpId="1"/>
      <p:bldP spid="61" grpId="0"/>
      <p:bldP spid="61" grpId="1"/>
      <p:bldP spid="75" grpId="0"/>
      <p:bldP spid="7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9E8C73-E705-18A2-9CB3-6A00462DF6A2}"/>
            </a:ext>
          </a:extLst>
        </p:cNvPr>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6E4970A8-AF15-1313-52CF-1167F6A6629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532" imgH="530" progId="TCLayout.ActiveDocument.1">
                  <p:embed/>
                </p:oleObj>
              </mc:Choice>
              <mc:Fallback>
                <p:oleObj name="think-cell Slide" r:id="rId5" imgW="532" imgH="530" progId="TCLayout.ActiveDocument.1">
                  <p:embed/>
                  <p:pic>
                    <p:nvPicPr>
                      <p:cNvPr id="11" name="think-cell data - do not delete" hidden="1">
                        <a:extLst>
                          <a:ext uri="{FF2B5EF4-FFF2-40B4-BE49-F238E27FC236}">
                            <a16:creationId xmlns:a16="http://schemas.microsoft.com/office/drawing/2014/main" id="{6E4970A8-AF15-1313-52CF-1167F6A6629C}"/>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5" name="Title 1">
            <a:extLst>
              <a:ext uri="{FF2B5EF4-FFF2-40B4-BE49-F238E27FC236}">
                <a16:creationId xmlns:a16="http://schemas.microsoft.com/office/drawing/2014/main" id="{D52D6C52-D7F9-2FF9-0D2F-B00082B31442}"/>
              </a:ext>
            </a:extLst>
          </p:cNvPr>
          <p:cNvSpPr txBox="1">
            <a:spLocks/>
          </p:cNvSpPr>
          <p:nvPr/>
        </p:nvSpPr>
        <p:spPr>
          <a:xfrm>
            <a:off x="1984665" y="371940"/>
            <a:ext cx="822267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a:ln w="3175">
                  <a:noFill/>
                </a:ln>
                <a:solidFill>
                  <a:srgbClr val="FFFFFF"/>
                </a:solidFill>
                <a:effectLst/>
                <a:uLnTx/>
                <a:uFillTx/>
                <a:latin typeface="Segoe UI Semibold"/>
                <a:ea typeface="+mn-ea"/>
                <a:cs typeface="Segoe UI" pitchFamily="34" charset="0"/>
              </a:rPr>
              <a:t>Build agents for any job </a:t>
            </a:r>
          </a:p>
        </p:txBody>
      </p:sp>
      <p:sp>
        <p:nvSpPr>
          <p:cNvPr id="4" name="Rectangle: Rounded Corners 3">
            <a:extLst>
              <a:ext uri="{FF2B5EF4-FFF2-40B4-BE49-F238E27FC236}">
                <a16:creationId xmlns:a16="http://schemas.microsoft.com/office/drawing/2014/main" id="{A019BA25-FD30-67A4-DD3D-F475CEB9752B}"/>
              </a:ext>
              <a:ext uri="{C183D7F6-B498-43B3-948B-1728B52AA6E4}">
                <adec:decorative xmlns:adec="http://schemas.microsoft.com/office/drawing/2017/decorative" val="1"/>
              </a:ext>
            </a:extLst>
          </p:cNvPr>
          <p:cNvSpPr/>
          <p:nvPr/>
        </p:nvSpPr>
        <p:spPr bwMode="auto">
          <a:xfrm>
            <a:off x="274320" y="1300480"/>
            <a:ext cx="11643360" cy="5139690"/>
          </a:xfrm>
          <a:prstGeom prst="roundRect">
            <a:avLst>
              <a:gd name="adj" fmla="val 3102"/>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9" name="TextBox 48">
            <a:extLst>
              <a:ext uri="{FF2B5EF4-FFF2-40B4-BE49-F238E27FC236}">
                <a16:creationId xmlns:a16="http://schemas.microsoft.com/office/drawing/2014/main" id="{A61E399E-7B45-9863-18E2-21735C40A35E}"/>
              </a:ext>
            </a:extLst>
          </p:cNvPr>
          <p:cNvSpPr txBox="1">
            <a:spLocks/>
          </p:cNvSpPr>
          <p:nvPr/>
        </p:nvSpPr>
        <p:spPr>
          <a:xfrm>
            <a:off x="592868" y="1469229"/>
            <a:ext cx="1770058" cy="389986"/>
          </a:xfrm>
          <a:prstGeom prst="roundRect">
            <a:avLst>
              <a:gd name="adj" fmla="val 50000"/>
            </a:avLst>
          </a:prstGeom>
          <a:solidFill>
            <a:srgbClr val="8564C7"/>
          </a:solidFill>
          <a:effectLst>
            <a:glow rad="88900">
              <a:srgbClr val="8563C6">
                <a:alpha val="50000"/>
              </a:srgbClr>
            </a:glow>
          </a:effectLst>
        </p:spPr>
        <p:txBody>
          <a:bodyPr vert="horz" wrap="none" lIns="91440" tIns="45720" rIns="91440" bIns="45720" rtlCol="0" anchor="ctr">
            <a:no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IT Helpdesk agent</a:t>
            </a:r>
          </a:p>
        </p:txBody>
      </p:sp>
      <p:sp>
        <p:nvSpPr>
          <p:cNvPr id="51" name="TextBox 50">
            <a:extLst>
              <a:ext uri="{FF2B5EF4-FFF2-40B4-BE49-F238E27FC236}">
                <a16:creationId xmlns:a16="http://schemas.microsoft.com/office/drawing/2014/main" id="{B03CCC78-7050-4ACA-BB11-65F4D0EB8321}"/>
              </a:ext>
            </a:extLst>
          </p:cNvPr>
          <p:cNvSpPr txBox="1">
            <a:spLocks/>
          </p:cNvSpPr>
          <p:nvPr/>
        </p:nvSpPr>
        <p:spPr>
          <a:xfrm>
            <a:off x="3867909" y="1469229"/>
            <a:ext cx="2010192" cy="389986"/>
          </a:xfrm>
          <a:prstGeom prst="roundRect">
            <a:avLst>
              <a:gd name="adj" fmla="val 50000"/>
            </a:avLst>
          </a:prstGeom>
          <a:solidFill>
            <a:srgbClr val="6C70CE"/>
          </a:solidFill>
          <a:effectLst>
            <a:glow rad="88900">
              <a:srgbClr val="6F6FCE">
                <a:alpha val="50000"/>
              </a:srgbClr>
            </a:glow>
          </a:effectLst>
        </p:spPr>
        <p:txBody>
          <a:bodyPr vert="horz" wrap="none" lIns="91440" tIns="45720" rIns="91440" bIns="45720" rtlCol="0" anchor="ctr">
            <a:no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Device Refresh agent</a:t>
            </a:r>
          </a:p>
        </p:txBody>
      </p:sp>
      <p:sp>
        <p:nvSpPr>
          <p:cNvPr id="53" name="TextBox 52">
            <a:extLst>
              <a:ext uri="{FF2B5EF4-FFF2-40B4-BE49-F238E27FC236}">
                <a16:creationId xmlns:a16="http://schemas.microsoft.com/office/drawing/2014/main" id="{21868BA9-3A6B-8FED-3BD1-79980DE8E103}"/>
              </a:ext>
            </a:extLst>
          </p:cNvPr>
          <p:cNvSpPr txBox="1">
            <a:spLocks/>
          </p:cNvSpPr>
          <p:nvPr/>
        </p:nvSpPr>
        <p:spPr>
          <a:xfrm>
            <a:off x="7158381" y="1469229"/>
            <a:ext cx="1571940" cy="389986"/>
          </a:xfrm>
          <a:prstGeom prst="roundRect">
            <a:avLst>
              <a:gd name="adj" fmla="val 50000"/>
            </a:avLst>
          </a:prstGeom>
          <a:solidFill>
            <a:srgbClr val="4475D2"/>
          </a:solidFill>
          <a:ln>
            <a:noFill/>
          </a:ln>
          <a:effectLst>
            <a:glow rad="88900">
              <a:srgbClr val="4475D2">
                <a:alpha val="50000"/>
              </a:srgbClr>
            </a:glow>
          </a:effectLst>
        </p:spPr>
        <p:txBody>
          <a:bodyPr vert="horz" wrap="none" lIns="91440" tIns="45720" rIns="91440" bIns="45720" rtlCol="0" anchor="ctr">
            <a:no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Lead Gen agent</a:t>
            </a:r>
          </a:p>
        </p:txBody>
      </p:sp>
      <p:sp>
        <p:nvSpPr>
          <p:cNvPr id="75" name="TextBox 74">
            <a:extLst>
              <a:ext uri="{FF2B5EF4-FFF2-40B4-BE49-F238E27FC236}">
                <a16:creationId xmlns:a16="http://schemas.microsoft.com/office/drawing/2014/main" id="{6AFF4D05-A82B-87B7-D4C3-59C88D2566FE}"/>
              </a:ext>
            </a:extLst>
          </p:cNvPr>
          <p:cNvSpPr txBox="1">
            <a:spLocks/>
          </p:cNvSpPr>
          <p:nvPr/>
        </p:nvSpPr>
        <p:spPr>
          <a:xfrm>
            <a:off x="2222673" y="4639020"/>
            <a:ext cx="2008292" cy="389986"/>
          </a:xfrm>
          <a:prstGeom prst="roundRect">
            <a:avLst>
              <a:gd name="adj" fmla="val 50000"/>
            </a:avLst>
          </a:prstGeom>
          <a:solidFill>
            <a:srgbClr val="7C6BCB"/>
          </a:solidFill>
          <a:effectLst>
            <a:glow rad="88900">
              <a:srgbClr val="7B6BCC">
                <a:alpha val="50000"/>
              </a:srgbClr>
            </a:glow>
          </a:effectLst>
        </p:spPr>
        <p:txBody>
          <a:bodyPr vert="horz" wrap="none" lIns="91440" tIns="45720" rIns="91440" bIns="45720" rtlCol="0" anchor="ctr">
            <a:no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Project Tracker agent</a:t>
            </a:r>
          </a:p>
        </p:txBody>
      </p:sp>
      <p:sp>
        <p:nvSpPr>
          <p:cNvPr id="77" name="TextBox 76">
            <a:extLst>
              <a:ext uri="{FF2B5EF4-FFF2-40B4-BE49-F238E27FC236}">
                <a16:creationId xmlns:a16="http://schemas.microsoft.com/office/drawing/2014/main" id="{D7AE20D3-1CD0-2858-EE79-C9E91B5C37AD}"/>
              </a:ext>
            </a:extLst>
          </p:cNvPr>
          <p:cNvSpPr txBox="1">
            <a:spLocks/>
          </p:cNvSpPr>
          <p:nvPr/>
        </p:nvSpPr>
        <p:spPr>
          <a:xfrm>
            <a:off x="5513146" y="4639020"/>
            <a:ext cx="2080135" cy="389986"/>
          </a:xfrm>
          <a:prstGeom prst="roundRect">
            <a:avLst>
              <a:gd name="adj" fmla="val 50000"/>
            </a:avLst>
          </a:prstGeom>
          <a:solidFill>
            <a:srgbClr val="5873D1"/>
          </a:solidFill>
          <a:effectLst>
            <a:glow rad="88900">
              <a:srgbClr val="5773D1">
                <a:alpha val="50000"/>
              </a:srgbClr>
            </a:glow>
          </a:effectLst>
        </p:spPr>
        <p:txBody>
          <a:bodyPr vert="horz" wrap="none" lIns="91440" tIns="45720" rIns="91440" bIns="45720" rtlCol="0" anchor="ctr">
            <a:no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Expense Report agent</a:t>
            </a:r>
          </a:p>
        </p:txBody>
      </p:sp>
      <p:sp>
        <p:nvSpPr>
          <p:cNvPr id="79" name="TextBox 78">
            <a:extLst>
              <a:ext uri="{FF2B5EF4-FFF2-40B4-BE49-F238E27FC236}">
                <a16:creationId xmlns:a16="http://schemas.microsoft.com/office/drawing/2014/main" id="{0F970A5B-7C3C-BCB7-E9C5-32AF1A04D49D}"/>
              </a:ext>
            </a:extLst>
          </p:cNvPr>
          <p:cNvSpPr txBox="1">
            <a:spLocks/>
          </p:cNvSpPr>
          <p:nvPr/>
        </p:nvSpPr>
        <p:spPr>
          <a:xfrm>
            <a:off x="8803617" y="4639020"/>
            <a:ext cx="2298612" cy="389986"/>
          </a:xfrm>
          <a:prstGeom prst="roundRect">
            <a:avLst>
              <a:gd name="adj" fmla="val 50000"/>
            </a:avLst>
          </a:prstGeom>
          <a:solidFill>
            <a:srgbClr val="2077D4"/>
          </a:solidFill>
          <a:effectLst>
            <a:glow rad="88900">
              <a:srgbClr val="1F77D4">
                <a:alpha val="50000"/>
              </a:srgbClr>
            </a:glow>
          </a:effectLst>
        </p:spPr>
        <p:txBody>
          <a:bodyPr vert="horz" wrap="none" lIns="91440" tIns="45720" rIns="91440" bIns="45720" rtlCol="0" anchor="ctr">
            <a:no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Customer Support agent</a:t>
            </a:r>
          </a:p>
        </p:txBody>
      </p:sp>
      <p:grpSp>
        <p:nvGrpSpPr>
          <p:cNvPr id="2" name="Group 1">
            <a:extLst>
              <a:ext uri="{FF2B5EF4-FFF2-40B4-BE49-F238E27FC236}">
                <a16:creationId xmlns:a16="http://schemas.microsoft.com/office/drawing/2014/main" id="{AACFE852-5AE8-DBC6-E8B4-40E9B07F9204}"/>
              </a:ext>
            </a:extLst>
          </p:cNvPr>
          <p:cNvGrpSpPr/>
          <p:nvPr/>
        </p:nvGrpSpPr>
        <p:grpSpPr>
          <a:xfrm>
            <a:off x="561998" y="3515293"/>
            <a:ext cx="11049399" cy="523220"/>
            <a:chOff x="561998" y="3515293"/>
            <a:chExt cx="11049399" cy="523220"/>
          </a:xfrm>
        </p:grpSpPr>
        <p:sp>
          <p:nvSpPr>
            <p:cNvPr id="81" name="Rectangle: Rounded Corners 80">
              <a:extLst>
                <a:ext uri="{FF2B5EF4-FFF2-40B4-BE49-F238E27FC236}">
                  <a16:creationId xmlns:a16="http://schemas.microsoft.com/office/drawing/2014/main" id="{F4A35324-F4C3-1CF2-A9EA-672047BC32A5}"/>
                </a:ext>
              </a:extLst>
            </p:cNvPr>
            <p:cNvSpPr/>
            <p:nvPr/>
          </p:nvSpPr>
          <p:spPr bwMode="auto">
            <a:xfrm>
              <a:off x="561998" y="3515293"/>
              <a:ext cx="11049399" cy="523220"/>
            </a:xfrm>
            <a:prstGeom prst="roundRect">
              <a:avLst>
                <a:gd name="adj" fmla="val 50000"/>
              </a:avLst>
            </a:prstGeom>
            <a:gradFill>
              <a:gsLst>
                <a:gs pos="100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E619755B-B1DA-0538-6559-8ED63E3EF3E7}"/>
                </a:ext>
              </a:extLst>
            </p:cNvPr>
            <p:cNvSpPr txBox="1">
              <a:spLocks/>
            </p:cNvSpPr>
            <p:nvPr/>
          </p:nvSpPr>
          <p:spPr>
            <a:xfrm>
              <a:off x="765980" y="3669181"/>
              <a:ext cx="1180193" cy="215444"/>
            </a:xfrm>
            <a:prstGeom prst="rect">
              <a:avLst/>
            </a:prstGeom>
          </p:spPr>
          <p:txBody>
            <a:bodyPr vert="horz" wrap="square" lIns="0" tIns="0" rIns="0" bIns="0" rtlCol="0" anchor="ctr">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Simple</a:t>
              </a:r>
            </a:p>
          </p:txBody>
        </p:sp>
        <p:sp>
          <p:nvSpPr>
            <p:cNvPr id="83" name="TextBox 82">
              <a:extLst>
                <a:ext uri="{FF2B5EF4-FFF2-40B4-BE49-F238E27FC236}">
                  <a16:creationId xmlns:a16="http://schemas.microsoft.com/office/drawing/2014/main" id="{759DE4D0-2F5E-D558-48D1-119AF2629C12}"/>
                </a:ext>
              </a:extLst>
            </p:cNvPr>
            <p:cNvSpPr txBox="1">
              <a:spLocks/>
            </p:cNvSpPr>
            <p:nvPr/>
          </p:nvSpPr>
          <p:spPr>
            <a:xfrm>
              <a:off x="10417348" y="3669181"/>
              <a:ext cx="990066" cy="215444"/>
            </a:xfrm>
            <a:prstGeom prst="rect">
              <a:avLst/>
            </a:prstGeom>
          </p:spPr>
          <p:txBody>
            <a:bodyPr vert="horz" wrap="square" lIns="0" tIns="0" rIns="0" bIns="0" rtlCol="0" anchor="ctr">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Advanced</a:t>
              </a:r>
            </a:p>
          </p:txBody>
        </p:sp>
      </p:grpSp>
      <p:grpSp>
        <p:nvGrpSpPr>
          <p:cNvPr id="3" name="Group 2">
            <a:extLst>
              <a:ext uri="{FF2B5EF4-FFF2-40B4-BE49-F238E27FC236}">
                <a16:creationId xmlns:a16="http://schemas.microsoft.com/office/drawing/2014/main" id="{3DC78E54-435F-5D98-ACCC-1004F5D03710}"/>
              </a:ext>
            </a:extLst>
          </p:cNvPr>
          <p:cNvGrpSpPr/>
          <p:nvPr/>
        </p:nvGrpSpPr>
        <p:grpSpPr>
          <a:xfrm>
            <a:off x="2209416" y="3416663"/>
            <a:ext cx="720480" cy="720480"/>
            <a:chOff x="2209416" y="3416663"/>
            <a:chExt cx="720480" cy="720480"/>
          </a:xfrm>
        </p:grpSpPr>
        <p:sp>
          <p:nvSpPr>
            <p:cNvPr id="92" name="Oval 91">
              <a:extLst>
                <a:ext uri="{FF2B5EF4-FFF2-40B4-BE49-F238E27FC236}">
                  <a16:creationId xmlns:a16="http://schemas.microsoft.com/office/drawing/2014/main" id="{675C622B-60A3-E0E8-ABAF-56A14BC12343}"/>
                </a:ext>
              </a:extLst>
            </p:cNvPr>
            <p:cNvSpPr>
              <a:spLocks/>
            </p:cNvSpPr>
            <p:nvPr/>
          </p:nvSpPr>
          <p:spPr bwMode="auto">
            <a:xfrm>
              <a:off x="2209416" y="3416663"/>
              <a:ext cx="720480" cy="72048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94" name="Graphic 15">
              <a:extLst>
                <a:ext uri="{FF2B5EF4-FFF2-40B4-BE49-F238E27FC236}">
                  <a16:creationId xmlns:a16="http://schemas.microsoft.com/office/drawing/2014/main" id="{DB7A6B1D-B834-E057-6959-11E21D45F641}"/>
                </a:ext>
              </a:extLst>
            </p:cNvPr>
            <p:cNvSpPr/>
            <p:nvPr/>
          </p:nvSpPr>
          <p:spPr>
            <a:xfrm>
              <a:off x="2436338" y="3643340"/>
              <a:ext cx="295881" cy="296826"/>
            </a:xfrm>
            <a:custGeom>
              <a:avLst/>
              <a:gdLst>
                <a:gd name="connsiteX0" fmla="*/ 33329 w 295881"/>
                <a:gd name="connsiteY0" fmla="*/ 0 h 296826"/>
                <a:gd name="connsiteX1" fmla="*/ 0 w 295881"/>
                <a:gd name="connsiteY1" fmla="*/ 33391 h 296826"/>
                <a:gd name="connsiteX2" fmla="*/ 0 w 295881"/>
                <a:gd name="connsiteY2" fmla="*/ 233719 h 296826"/>
                <a:gd name="connsiteX3" fmla="*/ 33329 w 295881"/>
                <a:gd name="connsiteY3" fmla="*/ 267110 h 296826"/>
                <a:gd name="connsiteX4" fmla="*/ 120934 w 295881"/>
                <a:gd name="connsiteY4" fmla="*/ 267110 h 296826"/>
                <a:gd name="connsiteX5" fmla="*/ 126207 w 295881"/>
                <a:gd name="connsiteY5" fmla="*/ 245977 h 296826"/>
                <a:gd name="connsiteX6" fmla="*/ 126504 w 295881"/>
                <a:gd name="connsiteY6" fmla="*/ 244849 h 296826"/>
                <a:gd name="connsiteX7" fmla="*/ 33329 w 295881"/>
                <a:gd name="connsiteY7" fmla="*/ 244849 h 296826"/>
                <a:gd name="connsiteX8" fmla="*/ 22220 w 295881"/>
                <a:gd name="connsiteY8" fmla="*/ 233719 h 296826"/>
                <a:gd name="connsiteX9" fmla="*/ 22220 w 295881"/>
                <a:gd name="connsiteY9" fmla="*/ 33376 h 296826"/>
                <a:gd name="connsiteX10" fmla="*/ 33329 w 295881"/>
                <a:gd name="connsiteY10" fmla="*/ 22246 h 296826"/>
                <a:gd name="connsiteX11" fmla="*/ 233291 w 295881"/>
                <a:gd name="connsiteY11" fmla="*/ 22246 h 296826"/>
                <a:gd name="connsiteX12" fmla="*/ 244401 w 295881"/>
                <a:gd name="connsiteY12" fmla="*/ 33376 h 296826"/>
                <a:gd name="connsiteX13" fmla="*/ 244401 w 295881"/>
                <a:gd name="connsiteY13" fmla="*/ 122165 h 296826"/>
                <a:gd name="connsiteX14" fmla="*/ 266621 w 295881"/>
                <a:gd name="connsiteY14" fmla="*/ 118900 h 296826"/>
                <a:gd name="connsiteX15" fmla="*/ 266621 w 295881"/>
                <a:gd name="connsiteY15" fmla="*/ 33391 h 296826"/>
                <a:gd name="connsiteX16" fmla="*/ 233291 w 295881"/>
                <a:gd name="connsiteY16" fmla="*/ 0 h 296826"/>
                <a:gd name="connsiteX17" fmla="*/ 233276 w 295881"/>
                <a:gd name="connsiteY17" fmla="*/ 0 h 296826"/>
                <a:gd name="connsiteX18" fmla="*/ 33300 w 295881"/>
                <a:gd name="connsiteY18" fmla="*/ 0 h 296826"/>
                <a:gd name="connsiteX19" fmla="*/ 183001 w 295881"/>
                <a:gd name="connsiteY19" fmla="*/ 178068 h 296826"/>
                <a:gd name="connsiteX20" fmla="*/ 122193 w 295881"/>
                <a:gd name="connsiteY20" fmla="*/ 178068 h 296826"/>
                <a:gd name="connsiteX21" fmla="*/ 111083 w 295881"/>
                <a:gd name="connsiteY21" fmla="*/ 189198 h 296826"/>
                <a:gd name="connsiteX22" fmla="*/ 122193 w 295881"/>
                <a:gd name="connsiteY22" fmla="*/ 200329 h 296826"/>
                <a:gd name="connsiteX23" fmla="*/ 160781 w 295881"/>
                <a:gd name="connsiteY23" fmla="*/ 200329 h 296826"/>
                <a:gd name="connsiteX24" fmla="*/ 183001 w 295881"/>
                <a:gd name="connsiteY24" fmla="*/ 178068 h 296826"/>
                <a:gd name="connsiteX25" fmla="*/ 85160 w 295881"/>
                <a:gd name="connsiteY25" fmla="*/ 77896 h 296826"/>
                <a:gd name="connsiteX26" fmla="*/ 70347 w 295881"/>
                <a:gd name="connsiteY26" fmla="*/ 92737 h 296826"/>
                <a:gd name="connsiteX27" fmla="*/ 55534 w 295881"/>
                <a:gd name="connsiteY27" fmla="*/ 77896 h 296826"/>
                <a:gd name="connsiteX28" fmla="*/ 70347 w 295881"/>
                <a:gd name="connsiteY28" fmla="*/ 63056 h 296826"/>
                <a:gd name="connsiteX29" fmla="*/ 85160 w 295881"/>
                <a:gd name="connsiteY29" fmla="*/ 77896 h 296826"/>
                <a:gd name="connsiteX30" fmla="*/ 122193 w 295881"/>
                <a:gd name="connsiteY30" fmla="*/ 66766 h 296826"/>
                <a:gd name="connsiteX31" fmla="*/ 111083 w 295881"/>
                <a:gd name="connsiteY31" fmla="*/ 77896 h 296826"/>
                <a:gd name="connsiteX32" fmla="*/ 122193 w 295881"/>
                <a:gd name="connsiteY32" fmla="*/ 89027 h 296826"/>
                <a:gd name="connsiteX33" fmla="*/ 203665 w 295881"/>
                <a:gd name="connsiteY33" fmla="*/ 89027 h 296826"/>
                <a:gd name="connsiteX34" fmla="*/ 214775 w 295881"/>
                <a:gd name="connsiteY34" fmla="*/ 77896 h 296826"/>
                <a:gd name="connsiteX35" fmla="*/ 203665 w 295881"/>
                <a:gd name="connsiteY35" fmla="*/ 66766 h 296826"/>
                <a:gd name="connsiteX36" fmla="*/ 122193 w 295881"/>
                <a:gd name="connsiteY36" fmla="*/ 66766 h 296826"/>
                <a:gd name="connsiteX37" fmla="*/ 122193 w 295881"/>
                <a:gd name="connsiteY37" fmla="*/ 122417 h 296826"/>
                <a:gd name="connsiteX38" fmla="*/ 111083 w 295881"/>
                <a:gd name="connsiteY38" fmla="*/ 133547 h 296826"/>
                <a:gd name="connsiteX39" fmla="*/ 122193 w 295881"/>
                <a:gd name="connsiteY39" fmla="*/ 144678 h 296826"/>
                <a:gd name="connsiteX40" fmla="*/ 203665 w 295881"/>
                <a:gd name="connsiteY40" fmla="*/ 144678 h 296826"/>
                <a:gd name="connsiteX41" fmla="*/ 214775 w 295881"/>
                <a:gd name="connsiteY41" fmla="*/ 133547 h 296826"/>
                <a:gd name="connsiteX42" fmla="*/ 203665 w 295881"/>
                <a:gd name="connsiteY42" fmla="*/ 122417 h 296826"/>
                <a:gd name="connsiteX43" fmla="*/ 122193 w 295881"/>
                <a:gd name="connsiteY43" fmla="*/ 122417 h 296826"/>
                <a:gd name="connsiteX44" fmla="*/ 70362 w 295881"/>
                <a:gd name="connsiteY44" fmla="*/ 148403 h 296826"/>
                <a:gd name="connsiteX45" fmla="*/ 85175 w 295881"/>
                <a:gd name="connsiteY45" fmla="*/ 133562 h 296826"/>
                <a:gd name="connsiteX46" fmla="*/ 70362 w 295881"/>
                <a:gd name="connsiteY46" fmla="*/ 118722 h 296826"/>
                <a:gd name="connsiteX47" fmla="*/ 55549 w 295881"/>
                <a:gd name="connsiteY47" fmla="*/ 133562 h 296826"/>
                <a:gd name="connsiteX48" fmla="*/ 70362 w 295881"/>
                <a:gd name="connsiteY48" fmla="*/ 148403 h 296826"/>
                <a:gd name="connsiteX49" fmla="*/ 85175 w 295881"/>
                <a:gd name="connsiteY49" fmla="*/ 189213 h 296826"/>
                <a:gd name="connsiteX50" fmla="*/ 70362 w 295881"/>
                <a:gd name="connsiteY50" fmla="*/ 204053 h 296826"/>
                <a:gd name="connsiteX51" fmla="*/ 55549 w 295881"/>
                <a:gd name="connsiteY51" fmla="*/ 189213 h 296826"/>
                <a:gd name="connsiteX52" fmla="*/ 70362 w 295881"/>
                <a:gd name="connsiteY52" fmla="*/ 174373 h 296826"/>
                <a:gd name="connsiteX53" fmla="*/ 85175 w 295881"/>
                <a:gd name="connsiteY53" fmla="*/ 189213 h 296826"/>
                <a:gd name="connsiteX54" fmla="*/ 238491 w 295881"/>
                <a:gd name="connsiteY54" fmla="*/ 143505 h 296826"/>
                <a:gd name="connsiteX55" fmla="*/ 151064 w 295881"/>
                <a:gd name="connsiteY55" fmla="*/ 231078 h 296826"/>
                <a:gd name="connsiteX56" fmla="*/ 140591 w 295881"/>
                <a:gd name="connsiteY56" fmla="*/ 249598 h 296826"/>
                <a:gd name="connsiteX57" fmla="*/ 133821 w 295881"/>
                <a:gd name="connsiteY57" fmla="*/ 276756 h 296826"/>
                <a:gd name="connsiteX58" fmla="*/ 153345 w 295881"/>
                <a:gd name="connsiteY58" fmla="*/ 296330 h 296826"/>
                <a:gd name="connsiteX59" fmla="*/ 180453 w 295881"/>
                <a:gd name="connsiteY59" fmla="*/ 289533 h 296826"/>
                <a:gd name="connsiteX60" fmla="*/ 198940 w 295881"/>
                <a:gd name="connsiteY60" fmla="*/ 279056 h 296826"/>
                <a:gd name="connsiteX61" fmla="*/ 286337 w 295881"/>
                <a:gd name="connsiteY61" fmla="*/ 191439 h 296826"/>
                <a:gd name="connsiteX62" fmla="*/ 285583 w 295881"/>
                <a:gd name="connsiteY62" fmla="*/ 143468 h 296826"/>
                <a:gd name="connsiteX63" fmla="*/ 238446 w 295881"/>
                <a:gd name="connsiteY63" fmla="*/ 143476 h 296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5881" h="296826">
                  <a:moveTo>
                    <a:pt x="33329" y="0"/>
                  </a:moveTo>
                  <a:cubicBezTo>
                    <a:pt x="14922" y="0"/>
                    <a:pt x="0" y="14949"/>
                    <a:pt x="0" y="33391"/>
                  </a:cubicBezTo>
                  <a:lnTo>
                    <a:pt x="0" y="233719"/>
                  </a:lnTo>
                  <a:cubicBezTo>
                    <a:pt x="0" y="252160"/>
                    <a:pt x="14922" y="267110"/>
                    <a:pt x="33329" y="267110"/>
                  </a:cubicBezTo>
                  <a:lnTo>
                    <a:pt x="120934" y="267110"/>
                  </a:lnTo>
                  <a:lnTo>
                    <a:pt x="126207" y="245977"/>
                  </a:lnTo>
                  <a:lnTo>
                    <a:pt x="126504" y="244849"/>
                  </a:lnTo>
                  <a:lnTo>
                    <a:pt x="33329" y="244849"/>
                  </a:lnTo>
                  <a:cubicBezTo>
                    <a:pt x="27194" y="244849"/>
                    <a:pt x="22220" y="239866"/>
                    <a:pt x="22220" y="233719"/>
                  </a:cubicBezTo>
                  <a:lnTo>
                    <a:pt x="22220" y="33376"/>
                  </a:lnTo>
                  <a:cubicBezTo>
                    <a:pt x="22220" y="27229"/>
                    <a:pt x="27194" y="22246"/>
                    <a:pt x="33329" y="22246"/>
                  </a:cubicBezTo>
                  <a:lnTo>
                    <a:pt x="233291" y="22246"/>
                  </a:lnTo>
                  <a:cubicBezTo>
                    <a:pt x="239427" y="22246"/>
                    <a:pt x="244401" y="27229"/>
                    <a:pt x="244401" y="33376"/>
                  </a:cubicBezTo>
                  <a:lnTo>
                    <a:pt x="244401" y="122165"/>
                  </a:lnTo>
                  <a:cubicBezTo>
                    <a:pt x="251482" y="119345"/>
                    <a:pt x="259110" y="118247"/>
                    <a:pt x="266621" y="118900"/>
                  </a:cubicBezTo>
                  <a:lnTo>
                    <a:pt x="266621" y="33391"/>
                  </a:lnTo>
                  <a:cubicBezTo>
                    <a:pt x="266621" y="14949"/>
                    <a:pt x="251698" y="0"/>
                    <a:pt x="233291" y="0"/>
                  </a:cubicBezTo>
                  <a:cubicBezTo>
                    <a:pt x="233287" y="0"/>
                    <a:pt x="233281" y="0"/>
                    <a:pt x="233276" y="0"/>
                  </a:cubicBezTo>
                  <a:lnTo>
                    <a:pt x="33300" y="0"/>
                  </a:lnTo>
                  <a:close/>
                  <a:moveTo>
                    <a:pt x="183001" y="178068"/>
                  </a:moveTo>
                  <a:lnTo>
                    <a:pt x="122193" y="178068"/>
                  </a:lnTo>
                  <a:cubicBezTo>
                    <a:pt x="116058" y="178068"/>
                    <a:pt x="111083" y="183052"/>
                    <a:pt x="111083" y="189198"/>
                  </a:cubicBezTo>
                  <a:cubicBezTo>
                    <a:pt x="111083" y="195345"/>
                    <a:pt x="116058" y="200329"/>
                    <a:pt x="122193" y="200329"/>
                  </a:cubicBezTo>
                  <a:lnTo>
                    <a:pt x="160781" y="200329"/>
                  </a:lnTo>
                  <a:lnTo>
                    <a:pt x="183001" y="178068"/>
                  </a:lnTo>
                  <a:close/>
                  <a:moveTo>
                    <a:pt x="85160" y="77896"/>
                  </a:moveTo>
                  <a:cubicBezTo>
                    <a:pt x="85160" y="86092"/>
                    <a:pt x="78528" y="92737"/>
                    <a:pt x="70347" y="92737"/>
                  </a:cubicBezTo>
                  <a:cubicBezTo>
                    <a:pt x="62166" y="92737"/>
                    <a:pt x="55534" y="86092"/>
                    <a:pt x="55534" y="77896"/>
                  </a:cubicBezTo>
                  <a:cubicBezTo>
                    <a:pt x="55534" y="69700"/>
                    <a:pt x="62166" y="63056"/>
                    <a:pt x="70347" y="63056"/>
                  </a:cubicBezTo>
                  <a:cubicBezTo>
                    <a:pt x="78528" y="63056"/>
                    <a:pt x="85160" y="69700"/>
                    <a:pt x="85160" y="77896"/>
                  </a:cubicBezTo>
                  <a:close/>
                  <a:moveTo>
                    <a:pt x="122193" y="66766"/>
                  </a:moveTo>
                  <a:cubicBezTo>
                    <a:pt x="116058" y="66766"/>
                    <a:pt x="111083" y="71749"/>
                    <a:pt x="111083" y="77896"/>
                  </a:cubicBezTo>
                  <a:cubicBezTo>
                    <a:pt x="111083" y="84043"/>
                    <a:pt x="116058" y="89027"/>
                    <a:pt x="122193" y="89027"/>
                  </a:cubicBezTo>
                  <a:lnTo>
                    <a:pt x="203665" y="89027"/>
                  </a:lnTo>
                  <a:cubicBezTo>
                    <a:pt x="209801" y="89027"/>
                    <a:pt x="214775" y="84043"/>
                    <a:pt x="214775" y="77896"/>
                  </a:cubicBezTo>
                  <a:cubicBezTo>
                    <a:pt x="214775" y="71749"/>
                    <a:pt x="209801" y="66766"/>
                    <a:pt x="203665" y="66766"/>
                  </a:cubicBezTo>
                  <a:lnTo>
                    <a:pt x="122193" y="66766"/>
                  </a:lnTo>
                  <a:close/>
                  <a:moveTo>
                    <a:pt x="122193" y="122417"/>
                  </a:moveTo>
                  <a:cubicBezTo>
                    <a:pt x="116058" y="122417"/>
                    <a:pt x="111083" y="127401"/>
                    <a:pt x="111083" y="133547"/>
                  </a:cubicBezTo>
                  <a:cubicBezTo>
                    <a:pt x="111083" y="139694"/>
                    <a:pt x="116058" y="144678"/>
                    <a:pt x="122193" y="144678"/>
                  </a:cubicBezTo>
                  <a:lnTo>
                    <a:pt x="203665" y="144678"/>
                  </a:lnTo>
                  <a:cubicBezTo>
                    <a:pt x="209801" y="144678"/>
                    <a:pt x="214775" y="139694"/>
                    <a:pt x="214775" y="133547"/>
                  </a:cubicBezTo>
                  <a:cubicBezTo>
                    <a:pt x="214775" y="127401"/>
                    <a:pt x="209801" y="122417"/>
                    <a:pt x="203665" y="122417"/>
                  </a:cubicBezTo>
                  <a:lnTo>
                    <a:pt x="122193" y="122417"/>
                  </a:lnTo>
                  <a:close/>
                  <a:moveTo>
                    <a:pt x="70362" y="148403"/>
                  </a:moveTo>
                  <a:cubicBezTo>
                    <a:pt x="78543" y="148403"/>
                    <a:pt x="85175" y="141759"/>
                    <a:pt x="85175" y="133562"/>
                  </a:cubicBezTo>
                  <a:cubicBezTo>
                    <a:pt x="85175" y="125366"/>
                    <a:pt x="78543" y="118722"/>
                    <a:pt x="70362" y="118722"/>
                  </a:cubicBezTo>
                  <a:cubicBezTo>
                    <a:pt x="62181" y="118722"/>
                    <a:pt x="55549" y="125366"/>
                    <a:pt x="55549" y="133562"/>
                  </a:cubicBezTo>
                  <a:cubicBezTo>
                    <a:pt x="55549" y="141759"/>
                    <a:pt x="62181" y="148403"/>
                    <a:pt x="70362" y="148403"/>
                  </a:cubicBezTo>
                  <a:close/>
                  <a:moveTo>
                    <a:pt x="85175" y="189213"/>
                  </a:moveTo>
                  <a:cubicBezTo>
                    <a:pt x="85175" y="197409"/>
                    <a:pt x="78543" y="204053"/>
                    <a:pt x="70362" y="204053"/>
                  </a:cubicBezTo>
                  <a:cubicBezTo>
                    <a:pt x="62181" y="204053"/>
                    <a:pt x="55549" y="197409"/>
                    <a:pt x="55549" y="189213"/>
                  </a:cubicBezTo>
                  <a:cubicBezTo>
                    <a:pt x="55549" y="181017"/>
                    <a:pt x="62181" y="174373"/>
                    <a:pt x="70362" y="174373"/>
                  </a:cubicBezTo>
                  <a:cubicBezTo>
                    <a:pt x="78543" y="174373"/>
                    <a:pt x="85175" y="181017"/>
                    <a:pt x="85175" y="189213"/>
                  </a:cubicBezTo>
                  <a:close/>
                  <a:moveTo>
                    <a:pt x="238491" y="143505"/>
                  </a:moveTo>
                  <a:lnTo>
                    <a:pt x="151064" y="231078"/>
                  </a:lnTo>
                  <a:cubicBezTo>
                    <a:pt x="145961" y="236186"/>
                    <a:pt x="142340" y="242588"/>
                    <a:pt x="140591" y="249598"/>
                  </a:cubicBezTo>
                  <a:lnTo>
                    <a:pt x="133821" y="276756"/>
                  </a:lnTo>
                  <a:cubicBezTo>
                    <a:pt x="130859" y="288584"/>
                    <a:pt x="141554" y="299283"/>
                    <a:pt x="153345" y="296330"/>
                  </a:cubicBezTo>
                  <a:lnTo>
                    <a:pt x="180453" y="289533"/>
                  </a:lnTo>
                  <a:cubicBezTo>
                    <a:pt x="187449" y="287784"/>
                    <a:pt x="193840" y="284163"/>
                    <a:pt x="198940" y="279056"/>
                  </a:cubicBezTo>
                  <a:lnTo>
                    <a:pt x="286337" y="191439"/>
                  </a:lnTo>
                  <a:cubicBezTo>
                    <a:pt x="299352" y="177984"/>
                    <a:pt x="299014" y="156507"/>
                    <a:pt x="285583" y="143468"/>
                  </a:cubicBezTo>
                  <a:cubicBezTo>
                    <a:pt x="272448" y="130716"/>
                    <a:pt x="251578" y="130719"/>
                    <a:pt x="238446" y="143476"/>
                  </a:cubicBez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42E14F33-6EC0-866A-9729-6852EAFAFF33}"/>
              </a:ext>
            </a:extLst>
          </p:cNvPr>
          <p:cNvGrpSpPr/>
          <p:nvPr/>
        </p:nvGrpSpPr>
        <p:grpSpPr>
          <a:xfrm>
            <a:off x="8803617" y="4038512"/>
            <a:ext cx="2826385" cy="2232910"/>
            <a:chOff x="8803617" y="4038512"/>
            <a:chExt cx="2826385" cy="2232910"/>
          </a:xfrm>
        </p:grpSpPr>
        <p:cxnSp>
          <p:nvCxnSpPr>
            <p:cNvPr id="98" name="Straight Connector 97">
              <a:extLst>
                <a:ext uri="{FF2B5EF4-FFF2-40B4-BE49-F238E27FC236}">
                  <a16:creationId xmlns:a16="http://schemas.microsoft.com/office/drawing/2014/main" id="{AA2A5992-09C5-6A06-C8F6-5CA97F705AA8}"/>
                </a:ext>
              </a:extLst>
            </p:cNvPr>
            <p:cNvCxnSpPr>
              <a:cxnSpLocks/>
            </p:cNvCxnSpPr>
            <p:nvPr/>
          </p:nvCxnSpPr>
          <p:spPr>
            <a:xfrm flipV="1">
              <a:off x="11251273" y="4038512"/>
              <a:ext cx="0" cy="1082314"/>
            </a:xfrm>
            <a:prstGeom prst="line">
              <a:avLst/>
            </a:prstGeom>
            <a:ln w="6350">
              <a:solidFill>
                <a:srgbClr val="1A78D4"/>
              </a:solidFill>
              <a:prstDash val="dash"/>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C4DEF46-5C85-EB74-454C-F83324277F12}"/>
                </a:ext>
              </a:extLst>
            </p:cNvPr>
            <p:cNvGrpSpPr/>
            <p:nvPr/>
          </p:nvGrpSpPr>
          <p:grpSpPr>
            <a:xfrm>
              <a:off x="8803617" y="4945020"/>
              <a:ext cx="2826385" cy="1326402"/>
              <a:chOff x="8803617" y="4945020"/>
              <a:chExt cx="2826385" cy="1326402"/>
            </a:xfrm>
          </p:grpSpPr>
          <p:sp>
            <p:nvSpPr>
              <p:cNvPr id="70" name="Rectangle: Rounded Corners 69">
                <a:extLst>
                  <a:ext uri="{FF2B5EF4-FFF2-40B4-BE49-F238E27FC236}">
                    <a16:creationId xmlns:a16="http://schemas.microsoft.com/office/drawing/2014/main" id="{E7A61EB5-49B1-F811-5F84-6BFBFDFAFC5E}"/>
                  </a:ext>
                  <a:ext uri="{C183D7F6-B498-43B3-948B-1728B52AA6E4}">
                    <adec:decorative xmlns:adec="http://schemas.microsoft.com/office/drawing/2017/decorative" val="1"/>
                  </a:ext>
                </a:extLst>
              </p:cNvPr>
              <p:cNvSpPr>
                <a:spLocks/>
              </p:cNvSpPr>
              <p:nvPr/>
            </p:nvSpPr>
            <p:spPr bwMode="auto">
              <a:xfrm>
                <a:off x="8803617" y="5120826"/>
                <a:ext cx="2826385" cy="1150596"/>
              </a:xfrm>
              <a:prstGeom prst="roundRect">
                <a:avLst>
                  <a:gd name="adj" fmla="val 59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71" name="Graphic 70">
                <a:extLst>
                  <a:ext uri="{FF2B5EF4-FFF2-40B4-BE49-F238E27FC236}">
                    <a16:creationId xmlns:a16="http://schemas.microsoft.com/office/drawing/2014/main" id="{974D58C7-93EF-0423-780C-761E95A66C8C}"/>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77071" y="5998376"/>
                <a:ext cx="141171" cy="141171"/>
              </a:xfrm>
              <a:prstGeom prst="rect">
                <a:avLst/>
              </a:prstGeom>
            </p:spPr>
          </p:pic>
          <p:grpSp>
            <p:nvGrpSpPr>
              <p:cNvPr id="72" name="Group 71">
                <a:extLst>
                  <a:ext uri="{FF2B5EF4-FFF2-40B4-BE49-F238E27FC236}">
                    <a16:creationId xmlns:a16="http://schemas.microsoft.com/office/drawing/2014/main" id="{81023A1D-E449-00FA-541F-0FA83150E934}"/>
                  </a:ext>
                  <a:ext uri="{C183D7F6-B498-43B3-948B-1728B52AA6E4}">
                    <adec:decorative xmlns:adec="http://schemas.microsoft.com/office/drawing/2017/decorative" val="1"/>
                  </a:ext>
                </a:extLst>
              </p:cNvPr>
              <p:cNvGrpSpPr>
                <a:grpSpLocks/>
              </p:cNvGrpSpPr>
              <p:nvPr/>
            </p:nvGrpSpPr>
            <p:grpSpPr>
              <a:xfrm>
                <a:off x="8915378" y="5998376"/>
                <a:ext cx="426949" cy="141171"/>
                <a:chOff x="696092" y="2359438"/>
                <a:chExt cx="426949" cy="141171"/>
              </a:xfrm>
            </p:grpSpPr>
            <p:pic>
              <p:nvPicPr>
                <p:cNvPr id="73" name="Graphic 72">
                  <a:extLst>
                    <a:ext uri="{FF2B5EF4-FFF2-40B4-BE49-F238E27FC236}">
                      <a16:creationId xmlns:a16="http://schemas.microsoft.com/office/drawing/2014/main" id="{3EECDBBE-41F0-C459-769B-98E9460125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398" y="2359438"/>
                  <a:ext cx="117643" cy="141171"/>
                </a:xfrm>
                <a:prstGeom prst="rect">
                  <a:avLst/>
                </a:prstGeom>
              </p:spPr>
            </p:pic>
            <p:pic>
              <p:nvPicPr>
                <p:cNvPr id="74" name="Graphic 73">
                  <a:extLst>
                    <a:ext uri="{FF2B5EF4-FFF2-40B4-BE49-F238E27FC236}">
                      <a16:creationId xmlns:a16="http://schemas.microsoft.com/office/drawing/2014/main" id="{0B0EF183-9423-8EC4-A2BD-F0262FBDF63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092" y="2368751"/>
                  <a:ext cx="117643" cy="117643"/>
                </a:xfrm>
                <a:prstGeom prst="rect">
                  <a:avLst/>
                </a:prstGeom>
              </p:spPr>
            </p:pic>
          </p:grpSp>
          <p:sp>
            <p:nvSpPr>
              <p:cNvPr id="80" name="TextBox 79">
                <a:extLst>
                  <a:ext uri="{FF2B5EF4-FFF2-40B4-BE49-F238E27FC236}">
                    <a16:creationId xmlns:a16="http://schemas.microsoft.com/office/drawing/2014/main" id="{AB666CD7-2D35-746F-B28F-CDB2D40D9E97}"/>
                  </a:ext>
                </a:extLst>
              </p:cNvPr>
              <p:cNvSpPr txBox="1">
                <a:spLocks/>
              </p:cNvSpPr>
              <p:nvPr/>
            </p:nvSpPr>
            <p:spPr>
              <a:xfrm>
                <a:off x="8915377" y="5235720"/>
                <a:ext cx="2371235" cy="553998"/>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91F2C"/>
                    </a:solidFill>
                    <a:effectLst/>
                    <a:uLnTx/>
                    <a:uFillTx/>
                    <a:latin typeface="Segoe UI"/>
                    <a:ea typeface="+mn-ea"/>
                    <a:cs typeface="Segoe UI" pitchFamily="34" charset="0"/>
                  </a:rPr>
                  <a:t>The agent identified new support issues and triaged to multi-agents to handle.</a:t>
                </a:r>
              </a:p>
            </p:txBody>
          </p:sp>
          <p:sp>
            <p:nvSpPr>
              <p:cNvPr id="101" name="Oval 100">
                <a:extLst>
                  <a:ext uri="{FF2B5EF4-FFF2-40B4-BE49-F238E27FC236}">
                    <a16:creationId xmlns:a16="http://schemas.microsoft.com/office/drawing/2014/main" id="{8D26B027-F103-DFCA-7CDA-4F2A1DC44410}"/>
                  </a:ext>
                </a:extLst>
              </p:cNvPr>
              <p:cNvSpPr>
                <a:spLocks/>
              </p:cNvSpPr>
              <p:nvPr/>
            </p:nvSpPr>
            <p:spPr bwMode="auto">
              <a:xfrm>
                <a:off x="11228826" y="4945020"/>
                <a:ext cx="350376" cy="351382"/>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2" name="Graphic 25">
                <a:extLst>
                  <a:ext uri="{FF2B5EF4-FFF2-40B4-BE49-F238E27FC236}">
                    <a16:creationId xmlns:a16="http://schemas.microsoft.com/office/drawing/2014/main" id="{8963263B-AD41-7282-7203-5B464EFE44AD}"/>
                  </a:ext>
                </a:extLst>
              </p:cNvPr>
              <p:cNvSpPr/>
              <p:nvPr/>
            </p:nvSpPr>
            <p:spPr>
              <a:xfrm>
                <a:off x="11319020" y="5031468"/>
                <a:ext cx="169987" cy="178487"/>
              </a:xfrm>
              <a:custGeom>
                <a:avLst/>
                <a:gdLst>
                  <a:gd name="connsiteX0" fmla="*/ 170104 w 424251"/>
                  <a:gd name="connsiteY0" fmla="*/ 106105 h 445464"/>
                  <a:gd name="connsiteX1" fmla="*/ 171334 w 424251"/>
                  <a:gd name="connsiteY1" fmla="*/ 137924 h 445464"/>
                  <a:gd name="connsiteX2" fmla="*/ 37122 w 424251"/>
                  <a:gd name="connsiteY2" fmla="*/ 137924 h 445464"/>
                  <a:gd name="connsiteX3" fmla="*/ 31819 w 424251"/>
                  <a:gd name="connsiteY3" fmla="*/ 143227 h 445464"/>
                  <a:gd name="connsiteX4" fmla="*/ 31819 w 424251"/>
                  <a:gd name="connsiteY4" fmla="*/ 408257 h 445464"/>
                  <a:gd name="connsiteX5" fmla="*/ 37122 w 424251"/>
                  <a:gd name="connsiteY5" fmla="*/ 413561 h 445464"/>
                  <a:gd name="connsiteX6" fmla="*/ 196174 w 424251"/>
                  <a:gd name="connsiteY6" fmla="*/ 413561 h 445464"/>
                  <a:gd name="connsiteX7" fmla="*/ 196153 w 424251"/>
                  <a:gd name="connsiteY7" fmla="*/ 197892 h 445464"/>
                  <a:gd name="connsiteX8" fmla="*/ 227972 w 424251"/>
                  <a:gd name="connsiteY8" fmla="*/ 229266 h 445464"/>
                  <a:gd name="connsiteX9" fmla="*/ 227972 w 424251"/>
                  <a:gd name="connsiteY9" fmla="*/ 413603 h 445464"/>
                  <a:gd name="connsiteX10" fmla="*/ 387024 w 424251"/>
                  <a:gd name="connsiteY10" fmla="*/ 413603 h 445464"/>
                  <a:gd name="connsiteX11" fmla="*/ 392327 w 424251"/>
                  <a:gd name="connsiteY11" fmla="*/ 408300 h 445464"/>
                  <a:gd name="connsiteX12" fmla="*/ 392327 w 424251"/>
                  <a:gd name="connsiteY12" fmla="*/ 225447 h 445464"/>
                  <a:gd name="connsiteX13" fmla="*/ 424167 w 424251"/>
                  <a:gd name="connsiteY13" fmla="*/ 190319 h 445464"/>
                  <a:gd name="connsiteX14" fmla="*/ 424167 w 424251"/>
                  <a:gd name="connsiteY14" fmla="*/ 408342 h 445464"/>
                  <a:gd name="connsiteX15" fmla="*/ 387045 w 424251"/>
                  <a:gd name="connsiteY15" fmla="*/ 445464 h 445464"/>
                  <a:gd name="connsiteX16" fmla="*/ 196174 w 424251"/>
                  <a:gd name="connsiteY16" fmla="*/ 445464 h 445464"/>
                  <a:gd name="connsiteX17" fmla="*/ 196153 w 424251"/>
                  <a:gd name="connsiteY17" fmla="*/ 445401 h 445464"/>
                  <a:gd name="connsiteX18" fmla="*/ 37122 w 424251"/>
                  <a:gd name="connsiteY18" fmla="*/ 445401 h 445464"/>
                  <a:gd name="connsiteX19" fmla="*/ 0 w 424251"/>
                  <a:gd name="connsiteY19" fmla="*/ 408279 h 445464"/>
                  <a:gd name="connsiteX20" fmla="*/ 0 w 424251"/>
                  <a:gd name="connsiteY20" fmla="*/ 408257 h 445464"/>
                  <a:gd name="connsiteX21" fmla="*/ 0 w 424251"/>
                  <a:gd name="connsiteY21" fmla="*/ 143206 h 445464"/>
                  <a:gd name="connsiteX22" fmla="*/ 37122 w 424251"/>
                  <a:gd name="connsiteY22" fmla="*/ 106084 h 445464"/>
                  <a:gd name="connsiteX23" fmla="*/ 170104 w 424251"/>
                  <a:gd name="connsiteY23" fmla="*/ 106084 h 445464"/>
                  <a:gd name="connsiteX24" fmla="*/ 302046 w 424251"/>
                  <a:gd name="connsiteY24" fmla="*/ 350008 h 445464"/>
                  <a:gd name="connsiteX25" fmla="*/ 317930 w 424251"/>
                  <a:gd name="connsiteY25" fmla="*/ 365943 h 445464"/>
                  <a:gd name="connsiteX26" fmla="*/ 304188 w 424251"/>
                  <a:gd name="connsiteY26" fmla="*/ 381678 h 445464"/>
                  <a:gd name="connsiteX27" fmla="*/ 302067 w 424251"/>
                  <a:gd name="connsiteY27" fmla="*/ 381827 h 445464"/>
                  <a:gd name="connsiteX28" fmla="*/ 270248 w 424251"/>
                  <a:gd name="connsiteY28" fmla="*/ 381827 h 445464"/>
                  <a:gd name="connsiteX29" fmla="*/ 254343 w 424251"/>
                  <a:gd name="connsiteY29" fmla="*/ 365913 h 445464"/>
                  <a:gd name="connsiteX30" fmla="*/ 268085 w 424251"/>
                  <a:gd name="connsiteY30" fmla="*/ 350156 h 445464"/>
                  <a:gd name="connsiteX31" fmla="*/ 270248 w 424251"/>
                  <a:gd name="connsiteY31" fmla="*/ 350008 h 445464"/>
                  <a:gd name="connsiteX32" fmla="*/ 302067 w 424251"/>
                  <a:gd name="connsiteY32" fmla="*/ 350008 h 445464"/>
                  <a:gd name="connsiteX33" fmla="*/ 153643 w 424251"/>
                  <a:gd name="connsiteY33" fmla="*/ 350008 h 445464"/>
                  <a:gd name="connsiteX34" fmla="*/ 169547 w 424251"/>
                  <a:gd name="connsiteY34" fmla="*/ 365921 h 445464"/>
                  <a:gd name="connsiteX35" fmla="*/ 155806 w 424251"/>
                  <a:gd name="connsiteY35" fmla="*/ 381678 h 445464"/>
                  <a:gd name="connsiteX36" fmla="*/ 153643 w 424251"/>
                  <a:gd name="connsiteY36" fmla="*/ 381827 h 445464"/>
                  <a:gd name="connsiteX37" fmla="*/ 121760 w 424251"/>
                  <a:gd name="connsiteY37" fmla="*/ 381827 h 445464"/>
                  <a:gd name="connsiteX38" fmla="*/ 105856 w 424251"/>
                  <a:gd name="connsiteY38" fmla="*/ 365913 h 445464"/>
                  <a:gd name="connsiteX39" fmla="*/ 119597 w 424251"/>
                  <a:gd name="connsiteY39" fmla="*/ 350156 h 445464"/>
                  <a:gd name="connsiteX40" fmla="*/ 121760 w 424251"/>
                  <a:gd name="connsiteY40" fmla="*/ 350008 h 445464"/>
                  <a:gd name="connsiteX41" fmla="*/ 153622 w 424251"/>
                  <a:gd name="connsiteY41" fmla="*/ 350008 h 445464"/>
                  <a:gd name="connsiteX42" fmla="*/ 307582 w 424251"/>
                  <a:gd name="connsiteY42" fmla="*/ 0 h 445464"/>
                  <a:gd name="connsiteX43" fmla="*/ 424252 w 424251"/>
                  <a:gd name="connsiteY43" fmla="*/ 116669 h 445464"/>
                  <a:gd name="connsiteX44" fmla="*/ 307582 w 424251"/>
                  <a:gd name="connsiteY44" fmla="*/ 233338 h 445464"/>
                  <a:gd name="connsiteX45" fmla="*/ 190913 w 424251"/>
                  <a:gd name="connsiteY45" fmla="*/ 116669 h 445464"/>
                  <a:gd name="connsiteX46" fmla="*/ 307582 w 424251"/>
                  <a:gd name="connsiteY46" fmla="*/ 0 h 445464"/>
                  <a:gd name="connsiteX47" fmla="*/ 313777 w 424251"/>
                  <a:gd name="connsiteY47" fmla="*/ 53986 h 445464"/>
                  <a:gd name="connsiteX48" fmla="*/ 312164 w 424251"/>
                  <a:gd name="connsiteY48" fmla="*/ 54919 h 445464"/>
                  <a:gd name="connsiteX49" fmla="*/ 310680 w 424251"/>
                  <a:gd name="connsiteY49" fmla="*/ 56128 h 445464"/>
                  <a:gd name="connsiteX50" fmla="*/ 309470 w 424251"/>
                  <a:gd name="connsiteY50" fmla="*/ 57613 h 445464"/>
                  <a:gd name="connsiteX51" fmla="*/ 309470 w 424251"/>
                  <a:gd name="connsiteY51" fmla="*/ 69662 h 445464"/>
                  <a:gd name="connsiteX52" fmla="*/ 310680 w 424251"/>
                  <a:gd name="connsiteY52" fmla="*/ 71147 h 445464"/>
                  <a:gd name="connsiteX53" fmla="*/ 345595 w 424251"/>
                  <a:gd name="connsiteY53" fmla="*/ 106042 h 445464"/>
                  <a:gd name="connsiteX54" fmla="*/ 243817 w 424251"/>
                  <a:gd name="connsiteY54" fmla="*/ 106063 h 445464"/>
                  <a:gd name="connsiteX55" fmla="*/ 241908 w 424251"/>
                  <a:gd name="connsiteY55" fmla="*/ 106233 h 445464"/>
                  <a:gd name="connsiteX56" fmla="*/ 233381 w 424251"/>
                  <a:gd name="connsiteY56" fmla="*/ 114760 h 445464"/>
                  <a:gd name="connsiteX57" fmla="*/ 233211 w 424251"/>
                  <a:gd name="connsiteY57" fmla="*/ 116669 h 445464"/>
                  <a:gd name="connsiteX58" fmla="*/ 233381 w 424251"/>
                  <a:gd name="connsiteY58" fmla="*/ 118578 h 445464"/>
                  <a:gd name="connsiteX59" fmla="*/ 241908 w 424251"/>
                  <a:gd name="connsiteY59" fmla="*/ 127106 h 445464"/>
                  <a:gd name="connsiteX60" fmla="*/ 243817 w 424251"/>
                  <a:gd name="connsiteY60" fmla="*/ 127276 h 445464"/>
                  <a:gd name="connsiteX61" fmla="*/ 345638 w 424251"/>
                  <a:gd name="connsiteY61" fmla="*/ 127254 h 445464"/>
                  <a:gd name="connsiteX62" fmla="*/ 310680 w 424251"/>
                  <a:gd name="connsiteY62" fmla="*/ 162191 h 445464"/>
                  <a:gd name="connsiteX63" fmla="*/ 309470 w 424251"/>
                  <a:gd name="connsiteY63" fmla="*/ 163676 h 445464"/>
                  <a:gd name="connsiteX64" fmla="*/ 312234 w 424251"/>
                  <a:gd name="connsiteY64" fmla="*/ 178419 h 445464"/>
                  <a:gd name="connsiteX65" fmla="*/ 324213 w 424251"/>
                  <a:gd name="connsiteY65" fmla="*/ 178419 h 445464"/>
                  <a:gd name="connsiteX66" fmla="*/ 325698 w 424251"/>
                  <a:gd name="connsiteY66" fmla="*/ 177210 h 445464"/>
                  <a:gd name="connsiteX67" fmla="*/ 379366 w 424251"/>
                  <a:gd name="connsiteY67" fmla="*/ 123478 h 445464"/>
                  <a:gd name="connsiteX68" fmla="*/ 380130 w 424251"/>
                  <a:gd name="connsiteY68" fmla="*/ 122418 h 445464"/>
                  <a:gd name="connsiteX69" fmla="*/ 381020 w 424251"/>
                  <a:gd name="connsiteY69" fmla="*/ 120721 h 445464"/>
                  <a:gd name="connsiteX70" fmla="*/ 381572 w 424251"/>
                  <a:gd name="connsiteY70" fmla="*/ 118960 h 445464"/>
                  <a:gd name="connsiteX71" fmla="*/ 381784 w 424251"/>
                  <a:gd name="connsiteY71" fmla="*/ 117603 h 445464"/>
                  <a:gd name="connsiteX72" fmla="*/ 381784 w 424251"/>
                  <a:gd name="connsiteY72" fmla="*/ 115736 h 445464"/>
                  <a:gd name="connsiteX73" fmla="*/ 381572 w 424251"/>
                  <a:gd name="connsiteY73" fmla="*/ 114378 h 445464"/>
                  <a:gd name="connsiteX74" fmla="*/ 381020 w 424251"/>
                  <a:gd name="connsiteY74" fmla="*/ 112618 h 445464"/>
                  <a:gd name="connsiteX75" fmla="*/ 380151 w 424251"/>
                  <a:gd name="connsiteY75" fmla="*/ 110921 h 445464"/>
                  <a:gd name="connsiteX76" fmla="*/ 379345 w 424251"/>
                  <a:gd name="connsiteY76" fmla="*/ 109860 h 445464"/>
                  <a:gd name="connsiteX77" fmla="*/ 325677 w 424251"/>
                  <a:gd name="connsiteY77" fmla="*/ 56128 h 445464"/>
                  <a:gd name="connsiteX78" fmla="*/ 324213 w 424251"/>
                  <a:gd name="connsiteY78" fmla="*/ 54919 h 445464"/>
                  <a:gd name="connsiteX79" fmla="*/ 313777 w 424251"/>
                  <a:gd name="connsiteY79" fmla="*/ 53986 h 44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24251" h="445464">
                    <a:moveTo>
                      <a:pt x="170104" y="106105"/>
                    </a:moveTo>
                    <a:cubicBezTo>
                      <a:pt x="169308" y="116724"/>
                      <a:pt x="169722" y="127399"/>
                      <a:pt x="171334" y="137924"/>
                    </a:cubicBezTo>
                    <a:lnTo>
                      <a:pt x="37122" y="137924"/>
                    </a:lnTo>
                    <a:cubicBezTo>
                      <a:pt x="34193" y="137924"/>
                      <a:pt x="31819" y="140299"/>
                      <a:pt x="31819" y="143227"/>
                    </a:cubicBezTo>
                    <a:lnTo>
                      <a:pt x="31819" y="408257"/>
                    </a:lnTo>
                    <a:cubicBezTo>
                      <a:pt x="31819" y="411185"/>
                      <a:pt x="34195" y="413561"/>
                      <a:pt x="37122" y="413561"/>
                    </a:cubicBezTo>
                    <a:lnTo>
                      <a:pt x="196174" y="413561"/>
                    </a:lnTo>
                    <a:lnTo>
                      <a:pt x="196153" y="197892"/>
                    </a:lnTo>
                    <a:cubicBezTo>
                      <a:pt x="204977" y="209983"/>
                      <a:pt x="215753" y="220590"/>
                      <a:pt x="227972" y="229266"/>
                    </a:cubicBezTo>
                    <a:lnTo>
                      <a:pt x="227972" y="413603"/>
                    </a:lnTo>
                    <a:lnTo>
                      <a:pt x="387024" y="413603"/>
                    </a:lnTo>
                    <a:cubicBezTo>
                      <a:pt x="389953" y="413603"/>
                      <a:pt x="392327" y="411229"/>
                      <a:pt x="392327" y="408300"/>
                    </a:cubicBezTo>
                    <a:lnTo>
                      <a:pt x="392327" y="225447"/>
                    </a:lnTo>
                    <a:cubicBezTo>
                      <a:pt x="404878" y="215653"/>
                      <a:pt x="415650" y="203770"/>
                      <a:pt x="424167" y="190319"/>
                    </a:cubicBezTo>
                    <a:lnTo>
                      <a:pt x="424167" y="408342"/>
                    </a:lnTo>
                    <a:cubicBezTo>
                      <a:pt x="424167" y="428844"/>
                      <a:pt x="407547" y="445464"/>
                      <a:pt x="387045" y="445464"/>
                    </a:cubicBezTo>
                    <a:lnTo>
                      <a:pt x="196174" y="445464"/>
                    </a:lnTo>
                    <a:lnTo>
                      <a:pt x="196153" y="445401"/>
                    </a:lnTo>
                    <a:lnTo>
                      <a:pt x="37122" y="445401"/>
                    </a:lnTo>
                    <a:cubicBezTo>
                      <a:pt x="16620" y="445401"/>
                      <a:pt x="0" y="428781"/>
                      <a:pt x="0" y="408279"/>
                    </a:cubicBezTo>
                    <a:cubicBezTo>
                      <a:pt x="0" y="408272"/>
                      <a:pt x="0" y="408264"/>
                      <a:pt x="0" y="408257"/>
                    </a:cubicBezTo>
                    <a:lnTo>
                      <a:pt x="0" y="143206"/>
                    </a:lnTo>
                    <a:cubicBezTo>
                      <a:pt x="0" y="122715"/>
                      <a:pt x="16631" y="106084"/>
                      <a:pt x="37122" y="106084"/>
                    </a:cubicBezTo>
                    <a:lnTo>
                      <a:pt x="170104" y="106084"/>
                    </a:lnTo>
                    <a:close/>
                    <a:moveTo>
                      <a:pt x="302046" y="350008"/>
                    </a:moveTo>
                    <a:cubicBezTo>
                      <a:pt x="310832" y="350022"/>
                      <a:pt x="317945" y="357156"/>
                      <a:pt x="317930" y="365943"/>
                    </a:cubicBezTo>
                    <a:cubicBezTo>
                      <a:pt x="317917" y="373882"/>
                      <a:pt x="312054" y="380596"/>
                      <a:pt x="304188" y="381678"/>
                    </a:cubicBezTo>
                    <a:lnTo>
                      <a:pt x="302067" y="381827"/>
                    </a:lnTo>
                    <a:lnTo>
                      <a:pt x="270248" y="381827"/>
                    </a:lnTo>
                    <a:cubicBezTo>
                      <a:pt x="261462" y="381824"/>
                      <a:pt x="254341" y="374699"/>
                      <a:pt x="254343" y="365913"/>
                    </a:cubicBezTo>
                    <a:cubicBezTo>
                      <a:pt x="254345" y="357964"/>
                      <a:pt x="260213" y="351240"/>
                      <a:pt x="268085" y="350156"/>
                    </a:cubicBezTo>
                    <a:lnTo>
                      <a:pt x="270248" y="350008"/>
                    </a:lnTo>
                    <a:lnTo>
                      <a:pt x="302067" y="350008"/>
                    </a:lnTo>
                    <a:close/>
                    <a:moveTo>
                      <a:pt x="153643" y="350008"/>
                    </a:moveTo>
                    <a:cubicBezTo>
                      <a:pt x="162429" y="350010"/>
                      <a:pt x="169550" y="357135"/>
                      <a:pt x="169547" y="365921"/>
                    </a:cubicBezTo>
                    <a:cubicBezTo>
                      <a:pt x="169545" y="373870"/>
                      <a:pt x="163679" y="380594"/>
                      <a:pt x="155806" y="381678"/>
                    </a:cubicBezTo>
                    <a:lnTo>
                      <a:pt x="153643" y="381827"/>
                    </a:lnTo>
                    <a:lnTo>
                      <a:pt x="121760" y="381827"/>
                    </a:lnTo>
                    <a:cubicBezTo>
                      <a:pt x="112974" y="381824"/>
                      <a:pt x="105853" y="374699"/>
                      <a:pt x="105856" y="365913"/>
                    </a:cubicBezTo>
                    <a:cubicBezTo>
                      <a:pt x="105858" y="357964"/>
                      <a:pt x="111724" y="351240"/>
                      <a:pt x="119597" y="350156"/>
                    </a:cubicBezTo>
                    <a:lnTo>
                      <a:pt x="121760" y="350008"/>
                    </a:lnTo>
                    <a:lnTo>
                      <a:pt x="153622" y="350008"/>
                    </a:lnTo>
                    <a:close/>
                    <a:moveTo>
                      <a:pt x="307582" y="0"/>
                    </a:moveTo>
                    <a:cubicBezTo>
                      <a:pt x="372018" y="0"/>
                      <a:pt x="424252" y="52235"/>
                      <a:pt x="424252" y="116669"/>
                    </a:cubicBezTo>
                    <a:cubicBezTo>
                      <a:pt x="424252" y="181104"/>
                      <a:pt x="372018" y="233338"/>
                      <a:pt x="307582" y="233338"/>
                    </a:cubicBezTo>
                    <a:cubicBezTo>
                      <a:pt x="243147" y="233338"/>
                      <a:pt x="190913" y="181104"/>
                      <a:pt x="190913" y="116669"/>
                    </a:cubicBezTo>
                    <a:cubicBezTo>
                      <a:pt x="190913" y="52235"/>
                      <a:pt x="243147" y="0"/>
                      <a:pt x="307582" y="0"/>
                    </a:cubicBezTo>
                    <a:close/>
                    <a:moveTo>
                      <a:pt x="313777" y="53986"/>
                    </a:moveTo>
                    <a:lnTo>
                      <a:pt x="312164" y="54919"/>
                    </a:lnTo>
                    <a:lnTo>
                      <a:pt x="310680" y="56128"/>
                    </a:lnTo>
                    <a:lnTo>
                      <a:pt x="309470" y="57613"/>
                    </a:lnTo>
                    <a:cubicBezTo>
                      <a:pt x="306967" y="61240"/>
                      <a:pt x="306967" y="66036"/>
                      <a:pt x="309470" y="69662"/>
                    </a:cubicBezTo>
                    <a:lnTo>
                      <a:pt x="310680" y="71147"/>
                    </a:lnTo>
                    <a:lnTo>
                      <a:pt x="345595" y="106042"/>
                    </a:lnTo>
                    <a:lnTo>
                      <a:pt x="243817" y="106063"/>
                    </a:lnTo>
                    <a:lnTo>
                      <a:pt x="241908" y="106233"/>
                    </a:lnTo>
                    <a:cubicBezTo>
                      <a:pt x="237568" y="107025"/>
                      <a:pt x="234174" y="110421"/>
                      <a:pt x="233381" y="114760"/>
                    </a:cubicBezTo>
                    <a:lnTo>
                      <a:pt x="233211" y="116669"/>
                    </a:lnTo>
                    <a:lnTo>
                      <a:pt x="233381" y="118578"/>
                    </a:lnTo>
                    <a:cubicBezTo>
                      <a:pt x="234174" y="122918"/>
                      <a:pt x="237568" y="126313"/>
                      <a:pt x="241908" y="127106"/>
                    </a:cubicBezTo>
                    <a:lnTo>
                      <a:pt x="243817" y="127276"/>
                    </a:lnTo>
                    <a:lnTo>
                      <a:pt x="345638" y="127254"/>
                    </a:lnTo>
                    <a:lnTo>
                      <a:pt x="310680" y="162191"/>
                    </a:lnTo>
                    <a:lnTo>
                      <a:pt x="309470" y="163676"/>
                    </a:lnTo>
                    <a:cubicBezTo>
                      <a:pt x="306163" y="168511"/>
                      <a:pt x="307400" y="175111"/>
                      <a:pt x="312234" y="178419"/>
                    </a:cubicBezTo>
                    <a:cubicBezTo>
                      <a:pt x="315845" y="180890"/>
                      <a:pt x="320603" y="180890"/>
                      <a:pt x="324213" y="178419"/>
                    </a:cubicBezTo>
                    <a:lnTo>
                      <a:pt x="325698" y="177210"/>
                    </a:lnTo>
                    <a:lnTo>
                      <a:pt x="379366" y="123478"/>
                    </a:lnTo>
                    <a:lnTo>
                      <a:pt x="380130" y="122418"/>
                    </a:lnTo>
                    <a:lnTo>
                      <a:pt x="381020" y="120721"/>
                    </a:lnTo>
                    <a:lnTo>
                      <a:pt x="381572" y="118960"/>
                    </a:lnTo>
                    <a:lnTo>
                      <a:pt x="381784" y="117603"/>
                    </a:lnTo>
                    <a:lnTo>
                      <a:pt x="381784" y="115736"/>
                    </a:lnTo>
                    <a:lnTo>
                      <a:pt x="381572" y="114378"/>
                    </a:lnTo>
                    <a:lnTo>
                      <a:pt x="381020" y="112618"/>
                    </a:lnTo>
                    <a:lnTo>
                      <a:pt x="380151" y="110921"/>
                    </a:lnTo>
                    <a:lnTo>
                      <a:pt x="379345" y="109860"/>
                    </a:lnTo>
                    <a:lnTo>
                      <a:pt x="325677" y="56128"/>
                    </a:lnTo>
                    <a:lnTo>
                      <a:pt x="324213" y="54919"/>
                    </a:lnTo>
                    <a:cubicBezTo>
                      <a:pt x="321142" y="52792"/>
                      <a:pt x="317177" y="52437"/>
                      <a:pt x="313777" y="53986"/>
                    </a:cubicBez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BC447EB0-2963-1CCD-2D68-758CD2F8ACAC}"/>
              </a:ext>
            </a:extLst>
          </p:cNvPr>
          <p:cNvGrpSpPr/>
          <p:nvPr/>
        </p:nvGrpSpPr>
        <p:grpSpPr>
          <a:xfrm>
            <a:off x="2222673" y="4038628"/>
            <a:ext cx="2826385" cy="2232794"/>
            <a:chOff x="2222673" y="4038628"/>
            <a:chExt cx="2826385" cy="2232794"/>
          </a:xfrm>
        </p:grpSpPr>
        <p:cxnSp>
          <p:nvCxnSpPr>
            <p:cNvPr id="100" name="Straight Connector 99">
              <a:extLst>
                <a:ext uri="{FF2B5EF4-FFF2-40B4-BE49-F238E27FC236}">
                  <a16:creationId xmlns:a16="http://schemas.microsoft.com/office/drawing/2014/main" id="{30DECC01-2FB2-3E09-F1C2-B9A04C867223}"/>
                </a:ext>
              </a:extLst>
            </p:cNvPr>
            <p:cNvCxnSpPr>
              <a:cxnSpLocks/>
            </p:cNvCxnSpPr>
            <p:nvPr/>
          </p:nvCxnSpPr>
          <p:spPr>
            <a:xfrm flipV="1">
              <a:off x="4436779" y="4038628"/>
              <a:ext cx="0" cy="1082198"/>
            </a:xfrm>
            <a:prstGeom prst="line">
              <a:avLst/>
            </a:prstGeom>
            <a:ln w="6350">
              <a:solidFill>
                <a:schemeClr val="accent3"/>
              </a:solidFill>
              <a:prstDash val="dash"/>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9813707A-2401-2F94-49F3-20DF6BC7D338}"/>
                </a:ext>
              </a:extLst>
            </p:cNvPr>
            <p:cNvGrpSpPr/>
            <p:nvPr/>
          </p:nvGrpSpPr>
          <p:grpSpPr>
            <a:xfrm>
              <a:off x="2222673" y="4945020"/>
              <a:ext cx="2826385" cy="1326402"/>
              <a:chOff x="2222673" y="4945020"/>
              <a:chExt cx="2826385" cy="1326402"/>
            </a:xfrm>
          </p:grpSpPr>
          <p:sp>
            <p:nvSpPr>
              <p:cNvPr id="55" name="Rectangle: Rounded Corners 54">
                <a:extLst>
                  <a:ext uri="{FF2B5EF4-FFF2-40B4-BE49-F238E27FC236}">
                    <a16:creationId xmlns:a16="http://schemas.microsoft.com/office/drawing/2014/main" id="{879A7998-E557-830A-9142-0ED647812F32}"/>
                  </a:ext>
                  <a:ext uri="{C183D7F6-B498-43B3-948B-1728B52AA6E4}">
                    <adec:decorative xmlns:adec="http://schemas.microsoft.com/office/drawing/2017/decorative" val="1"/>
                  </a:ext>
                </a:extLst>
              </p:cNvPr>
              <p:cNvSpPr>
                <a:spLocks/>
              </p:cNvSpPr>
              <p:nvPr/>
            </p:nvSpPr>
            <p:spPr bwMode="auto">
              <a:xfrm>
                <a:off x="2222673" y="5120826"/>
                <a:ext cx="2826385" cy="1150596"/>
              </a:xfrm>
              <a:prstGeom prst="roundRect">
                <a:avLst>
                  <a:gd name="adj" fmla="val 59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6" name="Graphic 55">
                <a:extLst>
                  <a:ext uri="{FF2B5EF4-FFF2-40B4-BE49-F238E27FC236}">
                    <a16:creationId xmlns:a16="http://schemas.microsoft.com/office/drawing/2014/main" id="{6C296E29-8225-4F8C-0ACE-DA817944C25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96127" y="5998376"/>
                <a:ext cx="141171" cy="141171"/>
              </a:xfrm>
              <a:prstGeom prst="rect">
                <a:avLst/>
              </a:prstGeom>
            </p:spPr>
          </p:pic>
          <p:grpSp>
            <p:nvGrpSpPr>
              <p:cNvPr id="57" name="Group 56">
                <a:extLst>
                  <a:ext uri="{FF2B5EF4-FFF2-40B4-BE49-F238E27FC236}">
                    <a16:creationId xmlns:a16="http://schemas.microsoft.com/office/drawing/2014/main" id="{DFA53202-9933-9048-EA21-A0FA14D10D8D}"/>
                  </a:ext>
                  <a:ext uri="{C183D7F6-B498-43B3-948B-1728B52AA6E4}">
                    <adec:decorative xmlns:adec="http://schemas.microsoft.com/office/drawing/2017/decorative" val="1"/>
                  </a:ext>
                </a:extLst>
              </p:cNvPr>
              <p:cNvGrpSpPr>
                <a:grpSpLocks/>
              </p:cNvGrpSpPr>
              <p:nvPr/>
            </p:nvGrpSpPr>
            <p:grpSpPr>
              <a:xfrm>
                <a:off x="2334434" y="5998376"/>
                <a:ext cx="426949" cy="141171"/>
                <a:chOff x="696092" y="2359438"/>
                <a:chExt cx="426949" cy="141171"/>
              </a:xfrm>
            </p:grpSpPr>
            <p:pic>
              <p:nvPicPr>
                <p:cNvPr id="58" name="Graphic 57">
                  <a:extLst>
                    <a:ext uri="{FF2B5EF4-FFF2-40B4-BE49-F238E27FC236}">
                      <a16:creationId xmlns:a16="http://schemas.microsoft.com/office/drawing/2014/main" id="{2F323F36-207F-CB62-64FC-CBA15C6909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398" y="2359438"/>
                  <a:ext cx="117643" cy="141171"/>
                </a:xfrm>
                <a:prstGeom prst="rect">
                  <a:avLst/>
                </a:prstGeom>
              </p:spPr>
            </p:pic>
            <p:pic>
              <p:nvPicPr>
                <p:cNvPr id="59" name="Graphic 58">
                  <a:extLst>
                    <a:ext uri="{FF2B5EF4-FFF2-40B4-BE49-F238E27FC236}">
                      <a16:creationId xmlns:a16="http://schemas.microsoft.com/office/drawing/2014/main" id="{33575857-34F4-D945-A4AB-B55C0EAB56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092" y="2368751"/>
                  <a:ext cx="117643" cy="117643"/>
                </a:xfrm>
                <a:prstGeom prst="rect">
                  <a:avLst/>
                </a:prstGeom>
              </p:spPr>
            </p:pic>
          </p:grpSp>
          <p:sp>
            <p:nvSpPr>
              <p:cNvPr id="76" name="TextBox 75">
                <a:extLst>
                  <a:ext uri="{FF2B5EF4-FFF2-40B4-BE49-F238E27FC236}">
                    <a16:creationId xmlns:a16="http://schemas.microsoft.com/office/drawing/2014/main" id="{FCBC5A06-48ED-C22E-C312-9C783A3BE56E}"/>
                  </a:ext>
                </a:extLst>
              </p:cNvPr>
              <p:cNvSpPr txBox="1">
                <a:spLocks/>
              </p:cNvSpPr>
              <p:nvPr/>
            </p:nvSpPr>
            <p:spPr>
              <a:xfrm>
                <a:off x="2334433" y="5235720"/>
                <a:ext cx="2602864"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91F2C"/>
                    </a:solidFill>
                    <a:effectLst/>
                    <a:uLnTx/>
                    <a:uFillTx/>
                    <a:latin typeface="Segoe UI"/>
                    <a:ea typeface="+mn-ea"/>
                    <a:cs typeface="Segoe UI" pitchFamily="34" charset="0"/>
                  </a:rPr>
                  <a:t>What is the status of phase 2 for project X and the remaining budget?</a:t>
                </a:r>
              </a:p>
            </p:txBody>
          </p:sp>
          <p:sp>
            <p:nvSpPr>
              <p:cNvPr id="103" name="Oval 102">
                <a:extLst>
                  <a:ext uri="{FF2B5EF4-FFF2-40B4-BE49-F238E27FC236}">
                    <a16:creationId xmlns:a16="http://schemas.microsoft.com/office/drawing/2014/main" id="{7FF58CA1-F586-F96E-AAAF-A9968CF413AA}"/>
                  </a:ext>
                </a:extLst>
              </p:cNvPr>
              <p:cNvSpPr>
                <a:spLocks/>
              </p:cNvSpPr>
              <p:nvPr/>
            </p:nvSpPr>
            <p:spPr bwMode="auto">
              <a:xfrm>
                <a:off x="4647882" y="4945020"/>
                <a:ext cx="350376" cy="351382"/>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4" name="Graphic 1345">
                <a:extLst>
                  <a:ext uri="{FF2B5EF4-FFF2-40B4-BE49-F238E27FC236}">
                    <a16:creationId xmlns:a16="http://schemas.microsoft.com/office/drawing/2014/main" id="{49219C27-B654-E887-A683-4DE45F73175E}"/>
                  </a:ext>
                </a:extLst>
              </p:cNvPr>
              <p:cNvSpPr/>
              <p:nvPr/>
            </p:nvSpPr>
            <p:spPr>
              <a:xfrm>
                <a:off x="4734263" y="5016190"/>
                <a:ext cx="177614" cy="209043"/>
              </a:xfrm>
              <a:custGeom>
                <a:avLst/>
                <a:gdLst>
                  <a:gd name="connsiteX0" fmla="*/ 294334 w 500615"/>
                  <a:gd name="connsiteY0" fmla="*/ 0 h 589198"/>
                  <a:gd name="connsiteX1" fmla="*/ 382563 w 500615"/>
                  <a:gd name="connsiteY1" fmla="*/ 83102 h 589198"/>
                  <a:gd name="connsiteX2" fmla="*/ 382711 w 500615"/>
                  <a:gd name="connsiteY2" fmla="*/ 88259 h 589198"/>
                  <a:gd name="connsiteX3" fmla="*/ 449015 w 500615"/>
                  <a:gd name="connsiteY3" fmla="*/ 88288 h 589198"/>
                  <a:gd name="connsiteX4" fmla="*/ 499908 w 500615"/>
                  <a:gd name="connsiteY4" fmla="*/ 131283 h 589198"/>
                  <a:gd name="connsiteX5" fmla="*/ 500438 w 500615"/>
                  <a:gd name="connsiteY5" fmla="*/ 135645 h 589198"/>
                  <a:gd name="connsiteX6" fmla="*/ 500615 w 500615"/>
                  <a:gd name="connsiteY6" fmla="*/ 139859 h 589198"/>
                  <a:gd name="connsiteX7" fmla="*/ 500586 w 500615"/>
                  <a:gd name="connsiteY7" fmla="*/ 250396 h 589198"/>
                  <a:gd name="connsiteX8" fmla="*/ 441707 w 500615"/>
                  <a:gd name="connsiteY8" fmla="*/ 250396 h 589198"/>
                  <a:gd name="connsiteX9" fmla="*/ 398093 w 500615"/>
                  <a:gd name="connsiteY9" fmla="*/ 286937 h 589198"/>
                  <a:gd name="connsiteX10" fmla="*/ 397651 w 500615"/>
                  <a:gd name="connsiteY10" fmla="*/ 290827 h 589198"/>
                  <a:gd name="connsiteX11" fmla="*/ 397504 w 500615"/>
                  <a:gd name="connsiteY11" fmla="*/ 294599 h 589198"/>
                  <a:gd name="connsiteX12" fmla="*/ 434045 w 500615"/>
                  <a:gd name="connsiteY12" fmla="*/ 338213 h 589198"/>
                  <a:gd name="connsiteX13" fmla="*/ 437935 w 500615"/>
                  <a:gd name="connsiteY13" fmla="*/ 338655 h 589198"/>
                  <a:gd name="connsiteX14" fmla="*/ 441707 w 500615"/>
                  <a:gd name="connsiteY14" fmla="*/ 338802 h 589198"/>
                  <a:gd name="connsiteX15" fmla="*/ 500615 w 500615"/>
                  <a:gd name="connsiteY15" fmla="*/ 338802 h 589198"/>
                  <a:gd name="connsiteX16" fmla="*/ 500615 w 500615"/>
                  <a:gd name="connsiteY16" fmla="*/ 449369 h 589198"/>
                  <a:gd name="connsiteX17" fmla="*/ 453288 w 500615"/>
                  <a:gd name="connsiteY17" fmla="*/ 500762 h 589198"/>
                  <a:gd name="connsiteX18" fmla="*/ 449074 w 500615"/>
                  <a:gd name="connsiteY18" fmla="*/ 500939 h 589198"/>
                  <a:gd name="connsiteX19" fmla="*/ 382740 w 500615"/>
                  <a:gd name="connsiteY19" fmla="*/ 500910 h 589198"/>
                  <a:gd name="connsiteX20" fmla="*/ 382622 w 500615"/>
                  <a:gd name="connsiteY20" fmla="*/ 506008 h 589198"/>
                  <a:gd name="connsiteX21" fmla="*/ 304884 w 500615"/>
                  <a:gd name="connsiteY21" fmla="*/ 588579 h 589198"/>
                  <a:gd name="connsiteX22" fmla="*/ 299579 w 500615"/>
                  <a:gd name="connsiteY22" fmla="*/ 589051 h 589198"/>
                  <a:gd name="connsiteX23" fmla="*/ 294363 w 500615"/>
                  <a:gd name="connsiteY23" fmla="*/ 589198 h 589198"/>
                  <a:gd name="connsiteX24" fmla="*/ 206104 w 500615"/>
                  <a:gd name="connsiteY24" fmla="*/ 506096 h 589198"/>
                  <a:gd name="connsiteX25" fmla="*/ 205928 w 500615"/>
                  <a:gd name="connsiteY25" fmla="*/ 500910 h 589198"/>
                  <a:gd name="connsiteX26" fmla="*/ 139623 w 500615"/>
                  <a:gd name="connsiteY26" fmla="*/ 500910 h 589198"/>
                  <a:gd name="connsiteX27" fmla="*/ 88760 w 500615"/>
                  <a:gd name="connsiteY27" fmla="*/ 457944 h 589198"/>
                  <a:gd name="connsiteX28" fmla="*/ 88229 w 500615"/>
                  <a:gd name="connsiteY28" fmla="*/ 453583 h 589198"/>
                  <a:gd name="connsiteX29" fmla="*/ 88053 w 500615"/>
                  <a:gd name="connsiteY29" fmla="*/ 449369 h 589198"/>
                  <a:gd name="connsiteX30" fmla="*/ 88023 w 500615"/>
                  <a:gd name="connsiteY30" fmla="*/ 382976 h 589198"/>
                  <a:gd name="connsiteX31" fmla="*/ 83220 w 500615"/>
                  <a:gd name="connsiteY31" fmla="*/ 382829 h 589198"/>
                  <a:gd name="connsiteX32" fmla="*/ 619 w 500615"/>
                  <a:gd name="connsiteY32" fmla="*/ 305090 h 589198"/>
                  <a:gd name="connsiteX33" fmla="*/ 147 w 500615"/>
                  <a:gd name="connsiteY33" fmla="*/ 299786 h 589198"/>
                  <a:gd name="connsiteX34" fmla="*/ 0 w 500615"/>
                  <a:gd name="connsiteY34" fmla="*/ 294570 h 589198"/>
                  <a:gd name="connsiteX35" fmla="*/ 83220 w 500615"/>
                  <a:gd name="connsiteY35" fmla="*/ 206311 h 589198"/>
                  <a:gd name="connsiteX36" fmla="*/ 88023 w 500615"/>
                  <a:gd name="connsiteY36" fmla="*/ 206163 h 589198"/>
                  <a:gd name="connsiteX37" fmla="*/ 88023 w 500615"/>
                  <a:gd name="connsiteY37" fmla="*/ 139859 h 589198"/>
                  <a:gd name="connsiteX38" fmla="*/ 131048 w 500615"/>
                  <a:gd name="connsiteY38" fmla="*/ 88996 h 589198"/>
                  <a:gd name="connsiteX39" fmla="*/ 135379 w 500615"/>
                  <a:gd name="connsiteY39" fmla="*/ 88465 h 589198"/>
                  <a:gd name="connsiteX40" fmla="*/ 139623 w 500615"/>
                  <a:gd name="connsiteY40" fmla="*/ 88288 h 589198"/>
                  <a:gd name="connsiteX41" fmla="*/ 205898 w 500615"/>
                  <a:gd name="connsiteY41" fmla="*/ 88259 h 589198"/>
                  <a:gd name="connsiteX42" fmla="*/ 206075 w 500615"/>
                  <a:gd name="connsiteY42" fmla="*/ 83220 h 589198"/>
                  <a:gd name="connsiteX43" fmla="*/ 283814 w 500615"/>
                  <a:gd name="connsiteY43" fmla="*/ 619 h 589198"/>
                  <a:gd name="connsiteX44" fmla="*/ 289118 w 500615"/>
                  <a:gd name="connsiteY44" fmla="*/ 147 h 589198"/>
                  <a:gd name="connsiteX45" fmla="*/ 294334 w 500615"/>
                  <a:gd name="connsiteY45" fmla="*/ 0 h 589198"/>
                  <a:gd name="connsiteX46" fmla="*/ 294334 w 500615"/>
                  <a:gd name="connsiteY46" fmla="*/ 44203 h 589198"/>
                  <a:gd name="connsiteX47" fmla="*/ 250337 w 500615"/>
                  <a:gd name="connsiteY47" fmla="*/ 84163 h 589198"/>
                  <a:gd name="connsiteX48" fmla="*/ 250131 w 500615"/>
                  <a:gd name="connsiteY48" fmla="*/ 88436 h 589198"/>
                  <a:gd name="connsiteX49" fmla="*/ 250072 w 500615"/>
                  <a:gd name="connsiteY49" fmla="*/ 132462 h 589198"/>
                  <a:gd name="connsiteX50" fmla="*/ 139623 w 500615"/>
                  <a:gd name="connsiteY50" fmla="*/ 132492 h 589198"/>
                  <a:gd name="connsiteX51" fmla="*/ 132462 w 500615"/>
                  <a:gd name="connsiteY51" fmla="*/ 138179 h 589198"/>
                  <a:gd name="connsiteX52" fmla="*/ 132256 w 500615"/>
                  <a:gd name="connsiteY52" fmla="*/ 139859 h 589198"/>
                  <a:gd name="connsiteX53" fmla="*/ 132226 w 500615"/>
                  <a:gd name="connsiteY53" fmla="*/ 250396 h 589198"/>
                  <a:gd name="connsiteX54" fmla="*/ 88406 w 500615"/>
                  <a:gd name="connsiteY54" fmla="*/ 250396 h 589198"/>
                  <a:gd name="connsiteX55" fmla="*/ 44225 w 500615"/>
                  <a:gd name="connsiteY55" fmla="*/ 294620 h 589198"/>
                  <a:gd name="connsiteX56" fmla="*/ 84163 w 500615"/>
                  <a:gd name="connsiteY56" fmla="*/ 338596 h 589198"/>
                  <a:gd name="connsiteX57" fmla="*/ 88406 w 500615"/>
                  <a:gd name="connsiteY57" fmla="*/ 338802 h 589198"/>
                  <a:gd name="connsiteX58" fmla="*/ 132256 w 500615"/>
                  <a:gd name="connsiteY58" fmla="*/ 338802 h 589198"/>
                  <a:gd name="connsiteX59" fmla="*/ 132256 w 500615"/>
                  <a:gd name="connsiteY59" fmla="*/ 449369 h 589198"/>
                  <a:gd name="connsiteX60" fmla="*/ 137973 w 500615"/>
                  <a:gd name="connsiteY60" fmla="*/ 456530 h 589198"/>
                  <a:gd name="connsiteX61" fmla="*/ 139652 w 500615"/>
                  <a:gd name="connsiteY61" fmla="*/ 456736 h 589198"/>
                  <a:gd name="connsiteX62" fmla="*/ 250101 w 500615"/>
                  <a:gd name="connsiteY62" fmla="*/ 456736 h 589198"/>
                  <a:gd name="connsiteX63" fmla="*/ 250160 w 500615"/>
                  <a:gd name="connsiteY63" fmla="*/ 500792 h 589198"/>
                  <a:gd name="connsiteX64" fmla="*/ 294355 w 500615"/>
                  <a:gd name="connsiteY64" fmla="*/ 545004 h 589198"/>
                  <a:gd name="connsiteX65" fmla="*/ 338360 w 500615"/>
                  <a:gd name="connsiteY65" fmla="*/ 505065 h 589198"/>
                  <a:gd name="connsiteX66" fmla="*/ 338537 w 500615"/>
                  <a:gd name="connsiteY66" fmla="*/ 500851 h 589198"/>
                  <a:gd name="connsiteX67" fmla="*/ 338478 w 500615"/>
                  <a:gd name="connsiteY67" fmla="*/ 456736 h 589198"/>
                  <a:gd name="connsiteX68" fmla="*/ 449045 w 500615"/>
                  <a:gd name="connsiteY68" fmla="*/ 456736 h 589198"/>
                  <a:gd name="connsiteX69" fmla="*/ 456206 w 500615"/>
                  <a:gd name="connsiteY69" fmla="*/ 451078 h 589198"/>
                  <a:gd name="connsiteX70" fmla="*/ 456412 w 500615"/>
                  <a:gd name="connsiteY70" fmla="*/ 449398 h 589198"/>
                  <a:gd name="connsiteX71" fmla="*/ 456383 w 500615"/>
                  <a:gd name="connsiteY71" fmla="*/ 382976 h 589198"/>
                  <a:gd name="connsiteX72" fmla="*/ 440970 w 500615"/>
                  <a:gd name="connsiteY72" fmla="*/ 382976 h 589198"/>
                  <a:gd name="connsiteX73" fmla="*/ 435666 w 500615"/>
                  <a:gd name="connsiteY73" fmla="*/ 382799 h 589198"/>
                  <a:gd name="connsiteX74" fmla="*/ 353448 w 500615"/>
                  <a:gd name="connsiteY74" fmla="*/ 299108 h 589198"/>
                  <a:gd name="connsiteX75" fmla="*/ 353330 w 500615"/>
                  <a:gd name="connsiteY75" fmla="*/ 293862 h 589198"/>
                  <a:gd name="connsiteX76" fmla="*/ 353507 w 500615"/>
                  <a:gd name="connsiteY76" fmla="*/ 288558 h 589198"/>
                  <a:gd name="connsiteX77" fmla="*/ 436580 w 500615"/>
                  <a:gd name="connsiteY77" fmla="*/ 206340 h 589198"/>
                  <a:gd name="connsiteX78" fmla="*/ 441678 w 500615"/>
                  <a:gd name="connsiteY78" fmla="*/ 206193 h 589198"/>
                  <a:gd name="connsiteX79" fmla="*/ 456353 w 500615"/>
                  <a:gd name="connsiteY79" fmla="*/ 206193 h 589198"/>
                  <a:gd name="connsiteX80" fmla="*/ 456353 w 500615"/>
                  <a:gd name="connsiteY80" fmla="*/ 139859 h 589198"/>
                  <a:gd name="connsiteX81" fmla="*/ 452522 w 500615"/>
                  <a:gd name="connsiteY81" fmla="*/ 133376 h 589198"/>
                  <a:gd name="connsiteX82" fmla="*/ 450695 w 500615"/>
                  <a:gd name="connsiteY82" fmla="*/ 132698 h 589198"/>
                  <a:gd name="connsiteX83" fmla="*/ 449015 w 500615"/>
                  <a:gd name="connsiteY83" fmla="*/ 132492 h 589198"/>
                  <a:gd name="connsiteX84" fmla="*/ 338449 w 500615"/>
                  <a:gd name="connsiteY84" fmla="*/ 132462 h 589198"/>
                  <a:gd name="connsiteX85" fmla="*/ 338508 w 500615"/>
                  <a:gd name="connsiteY85" fmla="*/ 88406 h 589198"/>
                  <a:gd name="connsiteX86" fmla="*/ 294304 w 500615"/>
                  <a:gd name="connsiteY86" fmla="*/ 44203 h 58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500615" h="589198">
                    <a:moveTo>
                      <a:pt x="294334" y="0"/>
                    </a:moveTo>
                    <a:cubicBezTo>
                      <a:pt x="341104" y="-20"/>
                      <a:pt x="379787" y="36414"/>
                      <a:pt x="382563" y="83102"/>
                    </a:cubicBezTo>
                    <a:lnTo>
                      <a:pt x="382711" y="88259"/>
                    </a:lnTo>
                    <a:lnTo>
                      <a:pt x="449015" y="88288"/>
                    </a:lnTo>
                    <a:cubicBezTo>
                      <a:pt x="474594" y="88288"/>
                      <a:pt x="495812" y="106854"/>
                      <a:pt x="499908" y="131283"/>
                    </a:cubicBezTo>
                    <a:lnTo>
                      <a:pt x="500438" y="135645"/>
                    </a:lnTo>
                    <a:lnTo>
                      <a:pt x="500615" y="139859"/>
                    </a:lnTo>
                    <a:lnTo>
                      <a:pt x="500586" y="250396"/>
                    </a:lnTo>
                    <a:lnTo>
                      <a:pt x="441707" y="250396"/>
                    </a:lnTo>
                    <a:cubicBezTo>
                      <a:pt x="420221" y="250358"/>
                      <a:pt x="401818" y="265776"/>
                      <a:pt x="398093" y="286937"/>
                    </a:cubicBezTo>
                    <a:lnTo>
                      <a:pt x="397651" y="290827"/>
                    </a:lnTo>
                    <a:lnTo>
                      <a:pt x="397504" y="294599"/>
                    </a:lnTo>
                    <a:cubicBezTo>
                      <a:pt x="397466" y="316085"/>
                      <a:pt x="412884" y="334488"/>
                      <a:pt x="434045" y="338213"/>
                    </a:cubicBezTo>
                    <a:lnTo>
                      <a:pt x="437935" y="338655"/>
                    </a:lnTo>
                    <a:lnTo>
                      <a:pt x="441707" y="338802"/>
                    </a:lnTo>
                    <a:lnTo>
                      <a:pt x="500615" y="338802"/>
                    </a:lnTo>
                    <a:lnTo>
                      <a:pt x="500615" y="449369"/>
                    </a:lnTo>
                    <a:cubicBezTo>
                      <a:pt x="500615" y="476203"/>
                      <a:pt x="480034" y="498555"/>
                      <a:pt x="453288" y="500762"/>
                    </a:cubicBezTo>
                    <a:lnTo>
                      <a:pt x="449074" y="500939"/>
                    </a:lnTo>
                    <a:lnTo>
                      <a:pt x="382740" y="500910"/>
                    </a:lnTo>
                    <a:lnTo>
                      <a:pt x="382622" y="506008"/>
                    </a:lnTo>
                    <a:cubicBezTo>
                      <a:pt x="380103" y="548717"/>
                      <a:pt x="347363" y="583490"/>
                      <a:pt x="304884" y="588579"/>
                    </a:cubicBezTo>
                    <a:lnTo>
                      <a:pt x="299579" y="589051"/>
                    </a:lnTo>
                    <a:lnTo>
                      <a:pt x="294363" y="589198"/>
                    </a:lnTo>
                    <a:cubicBezTo>
                      <a:pt x="247594" y="589204"/>
                      <a:pt x="208910" y="552781"/>
                      <a:pt x="206104" y="506096"/>
                    </a:cubicBezTo>
                    <a:lnTo>
                      <a:pt x="205928" y="500910"/>
                    </a:lnTo>
                    <a:lnTo>
                      <a:pt x="139623" y="500910"/>
                    </a:lnTo>
                    <a:cubicBezTo>
                      <a:pt x="114456" y="500919"/>
                      <a:pt x="92959" y="482757"/>
                      <a:pt x="88760" y="457944"/>
                    </a:cubicBezTo>
                    <a:lnTo>
                      <a:pt x="88229" y="453583"/>
                    </a:lnTo>
                    <a:lnTo>
                      <a:pt x="88053" y="449369"/>
                    </a:lnTo>
                    <a:lnTo>
                      <a:pt x="88023" y="382976"/>
                    </a:lnTo>
                    <a:lnTo>
                      <a:pt x="83220" y="382829"/>
                    </a:lnTo>
                    <a:cubicBezTo>
                      <a:pt x="40500" y="380324"/>
                      <a:pt x="5709" y="347578"/>
                      <a:pt x="619" y="305090"/>
                    </a:cubicBezTo>
                    <a:lnTo>
                      <a:pt x="147" y="299786"/>
                    </a:lnTo>
                    <a:lnTo>
                      <a:pt x="0" y="294570"/>
                    </a:lnTo>
                    <a:cubicBezTo>
                      <a:pt x="-3" y="247756"/>
                      <a:pt x="36488" y="209057"/>
                      <a:pt x="83220" y="206311"/>
                    </a:cubicBezTo>
                    <a:lnTo>
                      <a:pt x="88023" y="206163"/>
                    </a:lnTo>
                    <a:lnTo>
                      <a:pt x="88023" y="139859"/>
                    </a:lnTo>
                    <a:cubicBezTo>
                      <a:pt x="88023" y="114309"/>
                      <a:pt x="106647" y="93092"/>
                      <a:pt x="131048" y="88996"/>
                    </a:cubicBezTo>
                    <a:lnTo>
                      <a:pt x="135379" y="88465"/>
                    </a:lnTo>
                    <a:lnTo>
                      <a:pt x="139623" y="88288"/>
                    </a:lnTo>
                    <a:lnTo>
                      <a:pt x="205898" y="88259"/>
                    </a:lnTo>
                    <a:lnTo>
                      <a:pt x="206075" y="83220"/>
                    </a:lnTo>
                    <a:cubicBezTo>
                      <a:pt x="208580" y="40500"/>
                      <a:pt x="241325" y="5709"/>
                      <a:pt x="283814" y="619"/>
                    </a:cubicBezTo>
                    <a:lnTo>
                      <a:pt x="289118" y="147"/>
                    </a:lnTo>
                    <a:lnTo>
                      <a:pt x="294334" y="0"/>
                    </a:lnTo>
                    <a:close/>
                    <a:moveTo>
                      <a:pt x="294334" y="44203"/>
                    </a:moveTo>
                    <a:cubicBezTo>
                      <a:pt x="271566" y="44204"/>
                      <a:pt x="252524" y="61500"/>
                      <a:pt x="250337" y="84163"/>
                    </a:cubicBezTo>
                    <a:lnTo>
                      <a:pt x="250131" y="88436"/>
                    </a:lnTo>
                    <a:lnTo>
                      <a:pt x="250072" y="132462"/>
                    </a:lnTo>
                    <a:lnTo>
                      <a:pt x="139623" y="132492"/>
                    </a:lnTo>
                    <a:cubicBezTo>
                      <a:pt x="136206" y="132497"/>
                      <a:pt x="133241" y="134852"/>
                      <a:pt x="132462" y="138179"/>
                    </a:cubicBezTo>
                    <a:lnTo>
                      <a:pt x="132256" y="139859"/>
                    </a:lnTo>
                    <a:lnTo>
                      <a:pt x="132226" y="250396"/>
                    </a:lnTo>
                    <a:lnTo>
                      <a:pt x="88406" y="250396"/>
                    </a:lnTo>
                    <a:cubicBezTo>
                      <a:pt x="63993" y="250408"/>
                      <a:pt x="44213" y="270208"/>
                      <a:pt x="44225" y="294620"/>
                    </a:cubicBezTo>
                    <a:cubicBezTo>
                      <a:pt x="44236" y="317373"/>
                      <a:pt x="61517" y="336401"/>
                      <a:pt x="84163" y="338596"/>
                    </a:cubicBezTo>
                    <a:lnTo>
                      <a:pt x="88406" y="338802"/>
                    </a:lnTo>
                    <a:lnTo>
                      <a:pt x="132256" y="338802"/>
                    </a:lnTo>
                    <a:lnTo>
                      <a:pt x="132256" y="449369"/>
                    </a:lnTo>
                    <a:cubicBezTo>
                      <a:pt x="132265" y="452796"/>
                      <a:pt x="134634" y="455764"/>
                      <a:pt x="137973" y="456530"/>
                    </a:cubicBezTo>
                    <a:lnTo>
                      <a:pt x="139652" y="456736"/>
                    </a:lnTo>
                    <a:lnTo>
                      <a:pt x="250101" y="456736"/>
                    </a:lnTo>
                    <a:lnTo>
                      <a:pt x="250160" y="500792"/>
                    </a:lnTo>
                    <a:cubicBezTo>
                      <a:pt x="250157" y="525204"/>
                      <a:pt x="269943" y="544998"/>
                      <a:pt x="294355" y="545004"/>
                    </a:cubicBezTo>
                    <a:cubicBezTo>
                      <a:pt x="317119" y="545007"/>
                      <a:pt x="336165" y="527723"/>
                      <a:pt x="338360" y="505065"/>
                    </a:cubicBezTo>
                    <a:lnTo>
                      <a:pt x="338537" y="500851"/>
                    </a:lnTo>
                    <a:lnTo>
                      <a:pt x="338478" y="456736"/>
                    </a:lnTo>
                    <a:lnTo>
                      <a:pt x="449045" y="456736"/>
                    </a:lnTo>
                    <a:cubicBezTo>
                      <a:pt x="452454" y="456733"/>
                      <a:pt x="455416" y="454393"/>
                      <a:pt x="456206" y="451078"/>
                    </a:cubicBezTo>
                    <a:lnTo>
                      <a:pt x="456412" y="449398"/>
                    </a:lnTo>
                    <a:lnTo>
                      <a:pt x="456383" y="382976"/>
                    </a:lnTo>
                    <a:lnTo>
                      <a:pt x="440970" y="382976"/>
                    </a:lnTo>
                    <a:lnTo>
                      <a:pt x="435666" y="382799"/>
                    </a:lnTo>
                    <a:cubicBezTo>
                      <a:pt x="391047" y="379687"/>
                      <a:pt x="355767" y="343774"/>
                      <a:pt x="353448" y="299108"/>
                    </a:cubicBezTo>
                    <a:lnTo>
                      <a:pt x="353330" y="293862"/>
                    </a:lnTo>
                    <a:lnTo>
                      <a:pt x="353507" y="288558"/>
                    </a:lnTo>
                    <a:cubicBezTo>
                      <a:pt x="356548" y="244146"/>
                      <a:pt x="392138" y="208922"/>
                      <a:pt x="436580" y="206340"/>
                    </a:cubicBezTo>
                    <a:lnTo>
                      <a:pt x="441678" y="206193"/>
                    </a:lnTo>
                    <a:lnTo>
                      <a:pt x="456353" y="206193"/>
                    </a:lnTo>
                    <a:lnTo>
                      <a:pt x="456353" y="139859"/>
                    </a:lnTo>
                    <a:cubicBezTo>
                      <a:pt x="456359" y="137159"/>
                      <a:pt x="454891" y="134671"/>
                      <a:pt x="452522" y="133376"/>
                    </a:cubicBezTo>
                    <a:lnTo>
                      <a:pt x="450695" y="132698"/>
                    </a:lnTo>
                    <a:lnTo>
                      <a:pt x="449015" y="132492"/>
                    </a:lnTo>
                    <a:lnTo>
                      <a:pt x="338449" y="132462"/>
                    </a:lnTo>
                    <a:lnTo>
                      <a:pt x="338508" y="88406"/>
                    </a:lnTo>
                    <a:cubicBezTo>
                      <a:pt x="338508" y="63993"/>
                      <a:pt x="318716" y="44203"/>
                      <a:pt x="294304" y="44203"/>
                    </a:cubicBez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8DBE5935-D2AE-0E4D-5F0E-FB16AE7FF6DE}"/>
              </a:ext>
            </a:extLst>
          </p:cNvPr>
          <p:cNvGrpSpPr/>
          <p:nvPr/>
        </p:nvGrpSpPr>
        <p:grpSpPr>
          <a:xfrm>
            <a:off x="5513146" y="4038512"/>
            <a:ext cx="2826385" cy="2232910"/>
            <a:chOff x="5513146" y="4038512"/>
            <a:chExt cx="2826385" cy="2232910"/>
          </a:xfrm>
        </p:grpSpPr>
        <p:cxnSp>
          <p:nvCxnSpPr>
            <p:cNvPr id="99" name="Straight Connector 98">
              <a:extLst>
                <a:ext uri="{FF2B5EF4-FFF2-40B4-BE49-F238E27FC236}">
                  <a16:creationId xmlns:a16="http://schemas.microsoft.com/office/drawing/2014/main" id="{2B55BB71-3C23-A751-590D-EA0A065210E9}"/>
                </a:ext>
              </a:extLst>
            </p:cNvPr>
            <p:cNvCxnSpPr>
              <a:cxnSpLocks/>
            </p:cNvCxnSpPr>
            <p:nvPr/>
          </p:nvCxnSpPr>
          <p:spPr>
            <a:xfrm flipV="1">
              <a:off x="7764655" y="4038512"/>
              <a:ext cx="0" cy="1082314"/>
            </a:xfrm>
            <a:prstGeom prst="line">
              <a:avLst/>
            </a:prstGeom>
            <a:ln w="6350">
              <a:solidFill>
                <a:schemeClr val="accent3"/>
              </a:solidFill>
              <a:prstDash val="dash"/>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B2448DAD-A585-CD45-17CA-29A298E525E0}"/>
                </a:ext>
              </a:extLst>
            </p:cNvPr>
            <p:cNvGrpSpPr/>
            <p:nvPr/>
          </p:nvGrpSpPr>
          <p:grpSpPr>
            <a:xfrm>
              <a:off x="5513146" y="4945020"/>
              <a:ext cx="2826385" cy="1326402"/>
              <a:chOff x="5513146" y="4945020"/>
              <a:chExt cx="2826385" cy="1326402"/>
            </a:xfrm>
          </p:grpSpPr>
          <p:sp>
            <p:nvSpPr>
              <p:cNvPr id="62" name="Rectangle: Rounded Corners 61">
                <a:extLst>
                  <a:ext uri="{FF2B5EF4-FFF2-40B4-BE49-F238E27FC236}">
                    <a16:creationId xmlns:a16="http://schemas.microsoft.com/office/drawing/2014/main" id="{F79B6FA4-F1E5-7F3D-CE6D-BDD551C4D77D}"/>
                  </a:ext>
                  <a:ext uri="{C183D7F6-B498-43B3-948B-1728B52AA6E4}">
                    <adec:decorative xmlns:adec="http://schemas.microsoft.com/office/drawing/2017/decorative" val="1"/>
                  </a:ext>
                </a:extLst>
              </p:cNvPr>
              <p:cNvSpPr>
                <a:spLocks/>
              </p:cNvSpPr>
              <p:nvPr/>
            </p:nvSpPr>
            <p:spPr bwMode="auto">
              <a:xfrm>
                <a:off x="5513146" y="5120826"/>
                <a:ext cx="2826385" cy="1150596"/>
              </a:xfrm>
              <a:prstGeom prst="roundRect">
                <a:avLst>
                  <a:gd name="adj" fmla="val 59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63" name="Graphic 62">
                <a:extLst>
                  <a:ext uri="{FF2B5EF4-FFF2-40B4-BE49-F238E27FC236}">
                    <a16:creationId xmlns:a16="http://schemas.microsoft.com/office/drawing/2014/main" id="{DD1BDEB0-51D8-D3E6-D4A7-B703BD93174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086600" y="5998376"/>
                <a:ext cx="141171" cy="141171"/>
              </a:xfrm>
              <a:prstGeom prst="rect">
                <a:avLst/>
              </a:prstGeom>
            </p:spPr>
          </p:pic>
          <p:grpSp>
            <p:nvGrpSpPr>
              <p:cNvPr id="64" name="Group 63">
                <a:extLst>
                  <a:ext uri="{FF2B5EF4-FFF2-40B4-BE49-F238E27FC236}">
                    <a16:creationId xmlns:a16="http://schemas.microsoft.com/office/drawing/2014/main" id="{CDC251D2-05B4-F70E-756F-112AC17E97DF}"/>
                  </a:ext>
                  <a:ext uri="{C183D7F6-B498-43B3-948B-1728B52AA6E4}">
                    <adec:decorative xmlns:adec="http://schemas.microsoft.com/office/drawing/2017/decorative" val="1"/>
                  </a:ext>
                </a:extLst>
              </p:cNvPr>
              <p:cNvGrpSpPr>
                <a:grpSpLocks/>
              </p:cNvGrpSpPr>
              <p:nvPr/>
            </p:nvGrpSpPr>
            <p:grpSpPr>
              <a:xfrm>
                <a:off x="5624907" y="5998376"/>
                <a:ext cx="426949" cy="141171"/>
                <a:chOff x="696092" y="2359438"/>
                <a:chExt cx="426949" cy="141171"/>
              </a:xfrm>
            </p:grpSpPr>
            <p:pic>
              <p:nvPicPr>
                <p:cNvPr id="68" name="Graphic 67">
                  <a:extLst>
                    <a:ext uri="{FF2B5EF4-FFF2-40B4-BE49-F238E27FC236}">
                      <a16:creationId xmlns:a16="http://schemas.microsoft.com/office/drawing/2014/main" id="{00AA505C-876F-7469-EDD9-EEF64619AA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398" y="2359438"/>
                  <a:ext cx="117643" cy="141171"/>
                </a:xfrm>
                <a:prstGeom prst="rect">
                  <a:avLst/>
                </a:prstGeom>
              </p:spPr>
            </p:pic>
            <p:pic>
              <p:nvPicPr>
                <p:cNvPr id="69" name="Graphic 68">
                  <a:extLst>
                    <a:ext uri="{FF2B5EF4-FFF2-40B4-BE49-F238E27FC236}">
                      <a16:creationId xmlns:a16="http://schemas.microsoft.com/office/drawing/2014/main" id="{56020448-E221-F227-20B8-9FEC9885BB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092" y="2368751"/>
                  <a:ext cx="117643" cy="117643"/>
                </a:xfrm>
                <a:prstGeom prst="rect">
                  <a:avLst/>
                </a:prstGeom>
              </p:spPr>
            </p:pic>
          </p:grpSp>
          <p:sp>
            <p:nvSpPr>
              <p:cNvPr id="78" name="TextBox 77">
                <a:extLst>
                  <a:ext uri="{FF2B5EF4-FFF2-40B4-BE49-F238E27FC236}">
                    <a16:creationId xmlns:a16="http://schemas.microsoft.com/office/drawing/2014/main" id="{3248164F-1728-38EB-504A-1066655AC8A6}"/>
                  </a:ext>
                </a:extLst>
              </p:cNvPr>
              <p:cNvSpPr txBox="1">
                <a:spLocks/>
              </p:cNvSpPr>
              <p:nvPr/>
            </p:nvSpPr>
            <p:spPr>
              <a:xfrm>
                <a:off x="5624906" y="5235720"/>
                <a:ext cx="2602864"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91F2C"/>
                    </a:solidFill>
                    <a:effectLst/>
                    <a:uLnTx/>
                    <a:uFillTx/>
                    <a:latin typeface="Segoe UI"/>
                    <a:ea typeface="+mn-ea"/>
                    <a:cs typeface="Segoe UI" pitchFamily="34" charset="0"/>
                  </a:rPr>
                  <a:t>Review outstanding open purchase orders and begin financial planning.</a:t>
                </a:r>
              </a:p>
            </p:txBody>
          </p:sp>
          <p:sp>
            <p:nvSpPr>
              <p:cNvPr id="105" name="Oval 104">
                <a:extLst>
                  <a:ext uri="{FF2B5EF4-FFF2-40B4-BE49-F238E27FC236}">
                    <a16:creationId xmlns:a16="http://schemas.microsoft.com/office/drawing/2014/main" id="{A9AB79E8-37FC-0BE4-9786-93B088FA36BC}"/>
                  </a:ext>
                </a:extLst>
              </p:cNvPr>
              <p:cNvSpPr>
                <a:spLocks/>
              </p:cNvSpPr>
              <p:nvPr/>
            </p:nvSpPr>
            <p:spPr bwMode="auto">
              <a:xfrm>
                <a:off x="7938355" y="4945020"/>
                <a:ext cx="350376" cy="351382"/>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6" name="Graphic 30">
                <a:extLst>
                  <a:ext uri="{FF2B5EF4-FFF2-40B4-BE49-F238E27FC236}">
                    <a16:creationId xmlns:a16="http://schemas.microsoft.com/office/drawing/2014/main" id="{E9035C50-F7D6-FB35-C907-0F3D1BEFECC2}"/>
                  </a:ext>
                </a:extLst>
              </p:cNvPr>
              <p:cNvSpPr/>
              <p:nvPr/>
            </p:nvSpPr>
            <p:spPr>
              <a:xfrm>
                <a:off x="8026104" y="5033272"/>
                <a:ext cx="174877" cy="174877"/>
              </a:xfrm>
              <a:custGeom>
                <a:avLst/>
                <a:gdLst>
                  <a:gd name="connsiteX0" fmla="*/ 117051 w 424251"/>
                  <a:gd name="connsiteY0" fmla="*/ 63638 h 424251"/>
                  <a:gd name="connsiteX1" fmla="*/ 85041 w 424251"/>
                  <a:gd name="connsiteY1" fmla="*/ 63638 h 424251"/>
                  <a:gd name="connsiteX2" fmla="*/ 153770 w 424251"/>
                  <a:gd name="connsiteY2" fmla="*/ 0 h 424251"/>
                  <a:gd name="connsiteX3" fmla="*/ 323492 w 424251"/>
                  <a:gd name="connsiteY3" fmla="*/ 0 h 424251"/>
                  <a:gd name="connsiteX4" fmla="*/ 424252 w 424251"/>
                  <a:gd name="connsiteY4" fmla="*/ 100760 h 424251"/>
                  <a:gd name="connsiteX5" fmla="*/ 424252 w 424251"/>
                  <a:gd name="connsiteY5" fmla="*/ 270460 h 424251"/>
                  <a:gd name="connsiteX6" fmla="*/ 360614 w 424251"/>
                  <a:gd name="connsiteY6" fmla="*/ 339189 h 424251"/>
                  <a:gd name="connsiteX7" fmla="*/ 360614 w 424251"/>
                  <a:gd name="connsiteY7" fmla="*/ 307201 h 424251"/>
                  <a:gd name="connsiteX8" fmla="*/ 392433 w 424251"/>
                  <a:gd name="connsiteY8" fmla="*/ 270460 h 424251"/>
                  <a:gd name="connsiteX9" fmla="*/ 392433 w 424251"/>
                  <a:gd name="connsiteY9" fmla="*/ 100760 h 424251"/>
                  <a:gd name="connsiteX10" fmla="*/ 323492 w 424251"/>
                  <a:gd name="connsiteY10" fmla="*/ 31819 h 424251"/>
                  <a:gd name="connsiteX11" fmla="*/ 153791 w 424251"/>
                  <a:gd name="connsiteY11" fmla="*/ 31819 h 424251"/>
                  <a:gd name="connsiteX12" fmla="*/ 117051 w 424251"/>
                  <a:gd name="connsiteY12" fmla="*/ 63638 h 424251"/>
                  <a:gd name="connsiteX13" fmla="*/ 68941 w 424251"/>
                  <a:gd name="connsiteY13" fmla="*/ 84850 h 424251"/>
                  <a:gd name="connsiteX14" fmla="*/ 0 w 424251"/>
                  <a:gd name="connsiteY14" fmla="*/ 153791 h 424251"/>
                  <a:gd name="connsiteX15" fmla="*/ 0 w 424251"/>
                  <a:gd name="connsiteY15" fmla="*/ 355311 h 424251"/>
                  <a:gd name="connsiteX16" fmla="*/ 68941 w 424251"/>
                  <a:gd name="connsiteY16" fmla="*/ 424252 h 424251"/>
                  <a:gd name="connsiteX17" fmla="*/ 270460 w 424251"/>
                  <a:gd name="connsiteY17" fmla="*/ 424252 h 424251"/>
                  <a:gd name="connsiteX18" fmla="*/ 339401 w 424251"/>
                  <a:gd name="connsiteY18" fmla="*/ 355311 h 424251"/>
                  <a:gd name="connsiteX19" fmla="*/ 339401 w 424251"/>
                  <a:gd name="connsiteY19" fmla="*/ 153791 h 424251"/>
                  <a:gd name="connsiteX20" fmla="*/ 270460 w 424251"/>
                  <a:gd name="connsiteY20" fmla="*/ 84850 h 424251"/>
                  <a:gd name="connsiteX21" fmla="*/ 68941 w 424251"/>
                  <a:gd name="connsiteY21" fmla="*/ 84850 h 424251"/>
                  <a:gd name="connsiteX22" fmla="*/ 31819 w 424251"/>
                  <a:gd name="connsiteY22" fmla="*/ 153791 h 424251"/>
                  <a:gd name="connsiteX23" fmla="*/ 68941 w 424251"/>
                  <a:gd name="connsiteY23" fmla="*/ 116669 h 424251"/>
                  <a:gd name="connsiteX24" fmla="*/ 270460 w 424251"/>
                  <a:gd name="connsiteY24" fmla="*/ 116669 h 424251"/>
                  <a:gd name="connsiteX25" fmla="*/ 307582 w 424251"/>
                  <a:gd name="connsiteY25" fmla="*/ 153791 h 424251"/>
                  <a:gd name="connsiteX26" fmla="*/ 307582 w 424251"/>
                  <a:gd name="connsiteY26" fmla="*/ 355311 h 424251"/>
                  <a:gd name="connsiteX27" fmla="*/ 270460 w 424251"/>
                  <a:gd name="connsiteY27" fmla="*/ 392433 h 424251"/>
                  <a:gd name="connsiteX28" fmla="*/ 68941 w 424251"/>
                  <a:gd name="connsiteY28" fmla="*/ 392433 h 424251"/>
                  <a:gd name="connsiteX29" fmla="*/ 31819 w 424251"/>
                  <a:gd name="connsiteY29" fmla="*/ 355311 h 424251"/>
                  <a:gd name="connsiteX30" fmla="*/ 31819 w 424251"/>
                  <a:gd name="connsiteY30" fmla="*/ 153791 h 424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4251" h="424251">
                    <a:moveTo>
                      <a:pt x="117051" y="63638"/>
                    </a:moveTo>
                    <a:lnTo>
                      <a:pt x="85041" y="63638"/>
                    </a:lnTo>
                    <a:cubicBezTo>
                      <a:pt x="87812" y="27729"/>
                      <a:pt x="117755" y="4"/>
                      <a:pt x="153770" y="0"/>
                    </a:cubicBezTo>
                    <a:lnTo>
                      <a:pt x="323492" y="0"/>
                    </a:lnTo>
                    <a:cubicBezTo>
                      <a:pt x="379141" y="0"/>
                      <a:pt x="424252" y="45112"/>
                      <a:pt x="424252" y="100760"/>
                    </a:cubicBezTo>
                    <a:lnTo>
                      <a:pt x="424252" y="270460"/>
                    </a:lnTo>
                    <a:cubicBezTo>
                      <a:pt x="424247" y="306475"/>
                      <a:pt x="396523" y="336419"/>
                      <a:pt x="360614" y="339189"/>
                    </a:cubicBezTo>
                    <a:lnTo>
                      <a:pt x="360614" y="307201"/>
                    </a:lnTo>
                    <a:cubicBezTo>
                      <a:pt x="378878" y="304564"/>
                      <a:pt x="392433" y="288913"/>
                      <a:pt x="392433" y="270460"/>
                    </a:cubicBezTo>
                    <a:lnTo>
                      <a:pt x="392433" y="100760"/>
                    </a:lnTo>
                    <a:cubicBezTo>
                      <a:pt x="392433" y="62685"/>
                      <a:pt x="361566" y="31819"/>
                      <a:pt x="323492" y="31819"/>
                    </a:cubicBezTo>
                    <a:lnTo>
                      <a:pt x="153791" y="31819"/>
                    </a:lnTo>
                    <a:cubicBezTo>
                      <a:pt x="135338" y="31820"/>
                      <a:pt x="119687" y="45374"/>
                      <a:pt x="117051" y="63638"/>
                    </a:cubicBezTo>
                    <a:close/>
                    <a:moveTo>
                      <a:pt x="68941" y="84850"/>
                    </a:moveTo>
                    <a:cubicBezTo>
                      <a:pt x="30866" y="84850"/>
                      <a:pt x="0" y="115716"/>
                      <a:pt x="0" y="153791"/>
                    </a:cubicBezTo>
                    <a:lnTo>
                      <a:pt x="0" y="355311"/>
                    </a:lnTo>
                    <a:cubicBezTo>
                      <a:pt x="0" y="393385"/>
                      <a:pt x="30866" y="424252"/>
                      <a:pt x="68941" y="424252"/>
                    </a:cubicBezTo>
                    <a:lnTo>
                      <a:pt x="270460" y="424252"/>
                    </a:lnTo>
                    <a:cubicBezTo>
                      <a:pt x="308535" y="424252"/>
                      <a:pt x="339401" y="393385"/>
                      <a:pt x="339401" y="355311"/>
                    </a:cubicBezTo>
                    <a:lnTo>
                      <a:pt x="339401" y="153791"/>
                    </a:lnTo>
                    <a:cubicBezTo>
                      <a:pt x="339401" y="115716"/>
                      <a:pt x="308535" y="84850"/>
                      <a:pt x="270460" y="84850"/>
                    </a:cubicBezTo>
                    <a:lnTo>
                      <a:pt x="68941" y="84850"/>
                    </a:lnTo>
                    <a:close/>
                    <a:moveTo>
                      <a:pt x="31819" y="153791"/>
                    </a:moveTo>
                    <a:cubicBezTo>
                      <a:pt x="31819" y="133300"/>
                      <a:pt x="48450" y="116669"/>
                      <a:pt x="68941" y="116669"/>
                    </a:cubicBezTo>
                    <a:lnTo>
                      <a:pt x="270460" y="116669"/>
                    </a:lnTo>
                    <a:cubicBezTo>
                      <a:pt x="290973" y="116669"/>
                      <a:pt x="307582" y="133300"/>
                      <a:pt x="307582" y="153791"/>
                    </a:cubicBezTo>
                    <a:lnTo>
                      <a:pt x="307582" y="355311"/>
                    </a:lnTo>
                    <a:cubicBezTo>
                      <a:pt x="307582" y="375813"/>
                      <a:pt x="290962" y="392433"/>
                      <a:pt x="270460" y="392433"/>
                    </a:cubicBezTo>
                    <a:lnTo>
                      <a:pt x="68941" y="392433"/>
                    </a:lnTo>
                    <a:cubicBezTo>
                      <a:pt x="48439" y="392433"/>
                      <a:pt x="31819" y="375813"/>
                      <a:pt x="31819" y="355311"/>
                    </a:cubicBezTo>
                    <a:lnTo>
                      <a:pt x="31819" y="153791"/>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AC929D40-B20E-7807-2AAE-55BF310AB072}"/>
              </a:ext>
            </a:extLst>
          </p:cNvPr>
          <p:cNvGrpSpPr/>
          <p:nvPr/>
        </p:nvGrpSpPr>
        <p:grpSpPr>
          <a:xfrm>
            <a:off x="3867909" y="1693820"/>
            <a:ext cx="2826385" cy="1821473"/>
            <a:chOff x="3867909" y="1693820"/>
            <a:chExt cx="2826385" cy="1821473"/>
          </a:xfrm>
        </p:grpSpPr>
        <p:cxnSp>
          <p:nvCxnSpPr>
            <p:cNvPr id="96" name="Straight Connector 95">
              <a:extLst>
                <a:ext uri="{FF2B5EF4-FFF2-40B4-BE49-F238E27FC236}">
                  <a16:creationId xmlns:a16="http://schemas.microsoft.com/office/drawing/2014/main" id="{D2670DEA-5B48-162F-9B09-3D7347681651}"/>
                </a:ext>
              </a:extLst>
            </p:cNvPr>
            <p:cNvCxnSpPr>
              <a:cxnSpLocks/>
            </p:cNvCxnSpPr>
            <p:nvPr/>
          </p:nvCxnSpPr>
          <p:spPr>
            <a:xfrm>
              <a:off x="5299297" y="3101631"/>
              <a:ext cx="0" cy="413662"/>
            </a:xfrm>
            <a:prstGeom prst="line">
              <a:avLst/>
            </a:prstGeom>
            <a:ln w="6350">
              <a:solidFill>
                <a:schemeClr val="accent3"/>
              </a:solidFill>
              <a:prstDash val="dash"/>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7279E15B-4CDC-A1D9-0F90-8EF2E7C3FBC3}"/>
                </a:ext>
              </a:extLst>
            </p:cNvPr>
            <p:cNvGrpSpPr/>
            <p:nvPr/>
          </p:nvGrpSpPr>
          <p:grpSpPr>
            <a:xfrm>
              <a:off x="3867909" y="1693820"/>
              <a:ext cx="2826385" cy="1407811"/>
              <a:chOff x="3867909" y="1693820"/>
              <a:chExt cx="2826385" cy="1407811"/>
            </a:xfrm>
          </p:grpSpPr>
          <p:sp>
            <p:nvSpPr>
              <p:cNvPr id="25" name="Rectangle: Rounded Corners 24">
                <a:extLst>
                  <a:ext uri="{FF2B5EF4-FFF2-40B4-BE49-F238E27FC236}">
                    <a16:creationId xmlns:a16="http://schemas.microsoft.com/office/drawing/2014/main" id="{4E4B210F-35A1-C7F1-2132-C42911DCF0B2}"/>
                  </a:ext>
                  <a:ext uri="{C183D7F6-B498-43B3-948B-1728B52AA6E4}">
                    <adec:decorative xmlns:adec="http://schemas.microsoft.com/office/drawing/2017/decorative" val="1"/>
                  </a:ext>
                </a:extLst>
              </p:cNvPr>
              <p:cNvSpPr>
                <a:spLocks/>
              </p:cNvSpPr>
              <p:nvPr/>
            </p:nvSpPr>
            <p:spPr bwMode="auto">
              <a:xfrm>
                <a:off x="3867909" y="1951035"/>
                <a:ext cx="2826385" cy="1150596"/>
              </a:xfrm>
              <a:prstGeom prst="roundRect">
                <a:avLst>
                  <a:gd name="adj" fmla="val 59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26" name="Graphic 25">
                <a:extLst>
                  <a:ext uri="{FF2B5EF4-FFF2-40B4-BE49-F238E27FC236}">
                    <a16:creationId xmlns:a16="http://schemas.microsoft.com/office/drawing/2014/main" id="{2F330E75-853B-6034-F2A0-D8D7D9FABD9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41363" y="2828585"/>
                <a:ext cx="141171" cy="141171"/>
              </a:xfrm>
              <a:prstGeom prst="rect">
                <a:avLst/>
              </a:prstGeom>
            </p:spPr>
          </p:pic>
          <p:grpSp>
            <p:nvGrpSpPr>
              <p:cNvPr id="27" name="Group 26">
                <a:extLst>
                  <a:ext uri="{FF2B5EF4-FFF2-40B4-BE49-F238E27FC236}">
                    <a16:creationId xmlns:a16="http://schemas.microsoft.com/office/drawing/2014/main" id="{F8493402-B302-94F7-26E0-E73F6197E3E8}"/>
                  </a:ext>
                  <a:ext uri="{C183D7F6-B498-43B3-948B-1728B52AA6E4}">
                    <adec:decorative xmlns:adec="http://schemas.microsoft.com/office/drawing/2017/decorative" val="1"/>
                  </a:ext>
                </a:extLst>
              </p:cNvPr>
              <p:cNvGrpSpPr>
                <a:grpSpLocks/>
              </p:cNvGrpSpPr>
              <p:nvPr/>
            </p:nvGrpSpPr>
            <p:grpSpPr>
              <a:xfrm>
                <a:off x="3979670" y="2828585"/>
                <a:ext cx="426949" cy="141171"/>
                <a:chOff x="696092" y="2359438"/>
                <a:chExt cx="426949" cy="141171"/>
              </a:xfrm>
              <a:solidFill>
                <a:schemeClr val="tx1"/>
              </a:solidFill>
            </p:grpSpPr>
            <p:pic>
              <p:nvPicPr>
                <p:cNvPr id="28" name="Graphic 27">
                  <a:extLst>
                    <a:ext uri="{FF2B5EF4-FFF2-40B4-BE49-F238E27FC236}">
                      <a16:creationId xmlns:a16="http://schemas.microsoft.com/office/drawing/2014/main" id="{889FE30E-9189-D6DD-6B36-D710F0CB41A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398" y="2359438"/>
                  <a:ext cx="117643" cy="141171"/>
                </a:xfrm>
                <a:prstGeom prst="rect">
                  <a:avLst/>
                </a:prstGeom>
              </p:spPr>
            </p:pic>
            <p:pic>
              <p:nvPicPr>
                <p:cNvPr id="29" name="Graphic 28">
                  <a:extLst>
                    <a:ext uri="{FF2B5EF4-FFF2-40B4-BE49-F238E27FC236}">
                      <a16:creationId xmlns:a16="http://schemas.microsoft.com/office/drawing/2014/main" id="{F6CF0442-52DC-9EE9-3974-C190DE50D4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092" y="2368751"/>
                  <a:ext cx="117643" cy="117643"/>
                </a:xfrm>
                <a:prstGeom prst="rect">
                  <a:avLst/>
                </a:prstGeom>
              </p:spPr>
            </p:pic>
          </p:grpSp>
          <p:sp>
            <p:nvSpPr>
              <p:cNvPr id="52" name="TextBox 51">
                <a:extLst>
                  <a:ext uri="{FF2B5EF4-FFF2-40B4-BE49-F238E27FC236}">
                    <a16:creationId xmlns:a16="http://schemas.microsoft.com/office/drawing/2014/main" id="{8225B2BA-B535-433C-0DCA-22C7A932061C}"/>
                  </a:ext>
                </a:extLst>
              </p:cNvPr>
              <p:cNvSpPr txBox="1">
                <a:spLocks/>
              </p:cNvSpPr>
              <p:nvPr/>
            </p:nvSpPr>
            <p:spPr>
              <a:xfrm>
                <a:off x="3979669" y="2065929"/>
                <a:ext cx="2602864"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91F2C"/>
                    </a:solidFill>
                    <a:effectLst/>
                    <a:uLnTx/>
                    <a:uFillTx/>
                    <a:latin typeface="Segoe UI"/>
                    <a:ea typeface="+mn-ea"/>
                    <a:cs typeface="Segoe UI" pitchFamily="34" charset="0"/>
                  </a:rPr>
                  <a:t>Request a new laptop and send approvals via IT Service tool.</a:t>
                </a:r>
              </a:p>
            </p:txBody>
          </p:sp>
          <p:sp>
            <p:nvSpPr>
              <p:cNvPr id="107" name="Oval 106">
                <a:extLst>
                  <a:ext uri="{FF2B5EF4-FFF2-40B4-BE49-F238E27FC236}">
                    <a16:creationId xmlns:a16="http://schemas.microsoft.com/office/drawing/2014/main" id="{BD232A2C-F1F1-F38F-FC52-D11C32571FCA}"/>
                  </a:ext>
                </a:extLst>
              </p:cNvPr>
              <p:cNvSpPr>
                <a:spLocks/>
              </p:cNvSpPr>
              <p:nvPr/>
            </p:nvSpPr>
            <p:spPr bwMode="auto">
              <a:xfrm>
                <a:off x="6293118" y="1693820"/>
                <a:ext cx="350376" cy="351382"/>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8" name="Graphic 38" descr="Icon of a circle made of two curved arrows rotating clockwise inside a circle">
                <a:extLst>
                  <a:ext uri="{FF2B5EF4-FFF2-40B4-BE49-F238E27FC236}">
                    <a16:creationId xmlns:a16="http://schemas.microsoft.com/office/drawing/2014/main" id="{D91D5098-4D76-C620-BCD9-6F389E217D6F}"/>
                  </a:ext>
                </a:extLst>
              </p:cNvPr>
              <p:cNvSpPr>
                <a:spLocks/>
              </p:cNvSpPr>
              <p:nvPr/>
            </p:nvSpPr>
            <p:spPr>
              <a:xfrm>
                <a:off x="6360667" y="1761874"/>
                <a:ext cx="215277" cy="215274"/>
              </a:xfrm>
              <a:custGeom>
                <a:avLst/>
                <a:gdLst>
                  <a:gd name="connsiteX0" fmla="*/ 133350 w 190500"/>
                  <a:gd name="connsiteY0" fmla="*/ 59531 h 190500"/>
                  <a:gd name="connsiteX1" fmla="*/ 140494 w 190500"/>
                  <a:gd name="connsiteY1" fmla="*/ 52388 h 190500"/>
                  <a:gd name="connsiteX2" fmla="*/ 147638 w 190500"/>
                  <a:gd name="connsiteY2" fmla="*/ 59531 h 190500"/>
                  <a:gd name="connsiteX3" fmla="*/ 147638 w 190500"/>
                  <a:gd name="connsiteY3" fmla="*/ 90488 h 190500"/>
                  <a:gd name="connsiteX4" fmla="*/ 140494 w 190500"/>
                  <a:gd name="connsiteY4" fmla="*/ 97631 h 190500"/>
                  <a:gd name="connsiteX5" fmla="*/ 114300 w 190500"/>
                  <a:gd name="connsiteY5" fmla="*/ 97631 h 190500"/>
                  <a:gd name="connsiteX6" fmla="*/ 107156 w 190500"/>
                  <a:gd name="connsiteY6" fmla="*/ 90488 h 190500"/>
                  <a:gd name="connsiteX7" fmla="*/ 114300 w 190500"/>
                  <a:gd name="connsiteY7" fmla="*/ 83344 h 190500"/>
                  <a:gd name="connsiteX8" fmla="*/ 126397 w 190500"/>
                  <a:gd name="connsiteY8" fmla="*/ 83344 h 190500"/>
                  <a:gd name="connsiteX9" fmla="*/ 95250 w 190500"/>
                  <a:gd name="connsiteY9" fmla="*/ 61913 h 190500"/>
                  <a:gd name="connsiteX10" fmla="*/ 69790 w 190500"/>
                  <a:gd name="connsiteY10" fmla="*/ 73628 h 190500"/>
                  <a:gd name="connsiteX11" fmla="*/ 59722 w 190500"/>
                  <a:gd name="connsiteY11" fmla="*/ 74552 h 190500"/>
                  <a:gd name="connsiteX12" fmla="*/ 58798 w 190500"/>
                  <a:gd name="connsiteY12" fmla="*/ 64484 h 190500"/>
                  <a:gd name="connsiteX13" fmla="*/ 95250 w 190500"/>
                  <a:gd name="connsiteY13" fmla="*/ 47625 h 190500"/>
                  <a:gd name="connsiteX14" fmla="*/ 133350 w 190500"/>
                  <a:gd name="connsiteY14" fmla="*/ 66675 h 190500"/>
                  <a:gd name="connsiteX15" fmla="*/ 133350 w 190500"/>
                  <a:gd name="connsiteY15" fmla="*/ 59531 h 190500"/>
                  <a:gd name="connsiteX16" fmla="*/ 57150 w 190500"/>
                  <a:gd name="connsiteY16" fmla="*/ 123825 h 190500"/>
                  <a:gd name="connsiteX17" fmla="*/ 57150 w 190500"/>
                  <a:gd name="connsiteY17" fmla="*/ 130969 h 190500"/>
                  <a:gd name="connsiteX18" fmla="*/ 50006 w 190500"/>
                  <a:gd name="connsiteY18" fmla="*/ 138113 h 190500"/>
                  <a:gd name="connsiteX19" fmla="*/ 42863 w 190500"/>
                  <a:gd name="connsiteY19" fmla="*/ 130969 h 190500"/>
                  <a:gd name="connsiteX20" fmla="*/ 42863 w 190500"/>
                  <a:gd name="connsiteY20" fmla="*/ 102394 h 190500"/>
                  <a:gd name="connsiteX21" fmla="*/ 50006 w 190500"/>
                  <a:gd name="connsiteY21" fmla="*/ 95250 h 190500"/>
                  <a:gd name="connsiteX22" fmla="*/ 76200 w 190500"/>
                  <a:gd name="connsiteY22" fmla="*/ 95250 h 190500"/>
                  <a:gd name="connsiteX23" fmla="*/ 83344 w 190500"/>
                  <a:gd name="connsiteY23" fmla="*/ 102394 h 190500"/>
                  <a:gd name="connsiteX24" fmla="*/ 76200 w 190500"/>
                  <a:gd name="connsiteY24" fmla="*/ 109538 h 190500"/>
                  <a:gd name="connsiteX25" fmla="*/ 65122 w 190500"/>
                  <a:gd name="connsiteY25" fmla="*/ 109538 h 190500"/>
                  <a:gd name="connsiteX26" fmla="*/ 109743 w 190500"/>
                  <a:gd name="connsiteY26" fmla="*/ 125296 h 190500"/>
                  <a:gd name="connsiteX27" fmla="*/ 120767 w 190500"/>
                  <a:gd name="connsiteY27" fmla="*/ 116824 h 190500"/>
                  <a:gd name="connsiteX28" fmla="*/ 130818 w 190500"/>
                  <a:gd name="connsiteY28" fmla="*/ 115796 h 190500"/>
                  <a:gd name="connsiteX29" fmla="*/ 131845 w 190500"/>
                  <a:gd name="connsiteY29" fmla="*/ 125847 h 190500"/>
                  <a:gd name="connsiteX30" fmla="*/ 131645 w 190500"/>
                  <a:gd name="connsiteY30" fmla="*/ 126082 h 190500"/>
                  <a:gd name="connsiteX31" fmla="*/ 64332 w 190500"/>
                  <a:gd name="connsiteY31" fmla="*/ 131456 h 190500"/>
                  <a:gd name="connsiteX32" fmla="*/ 57150 w 190500"/>
                  <a:gd name="connsiteY32" fmla="*/ 123825 h 190500"/>
                  <a:gd name="connsiteX33" fmla="*/ 95250 w 190500"/>
                  <a:gd name="connsiteY33" fmla="*/ 0 h 190500"/>
                  <a:gd name="connsiteX34" fmla="*/ 0 w 190500"/>
                  <a:gd name="connsiteY34" fmla="*/ 95250 h 190500"/>
                  <a:gd name="connsiteX35" fmla="*/ 95250 w 190500"/>
                  <a:gd name="connsiteY35" fmla="*/ 190500 h 190500"/>
                  <a:gd name="connsiteX36" fmla="*/ 190500 w 190500"/>
                  <a:gd name="connsiteY36" fmla="*/ 95250 h 190500"/>
                  <a:gd name="connsiteX37" fmla="*/ 95250 w 190500"/>
                  <a:gd name="connsiteY37" fmla="*/ 0 h 190500"/>
                  <a:gd name="connsiteX38" fmla="*/ 176213 w 190500"/>
                  <a:gd name="connsiteY38" fmla="*/ 95250 h 190500"/>
                  <a:gd name="connsiteX39" fmla="*/ 95250 w 190500"/>
                  <a:gd name="connsiteY39" fmla="*/ 176213 h 190500"/>
                  <a:gd name="connsiteX40" fmla="*/ 14288 w 190500"/>
                  <a:gd name="connsiteY40" fmla="*/ 95250 h 190500"/>
                  <a:gd name="connsiteX41" fmla="*/ 95250 w 190500"/>
                  <a:gd name="connsiteY41" fmla="*/ 14288 h 190500"/>
                  <a:gd name="connsiteX42" fmla="*/ 176213 w 190500"/>
                  <a:gd name="connsiteY42" fmla="*/ 952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90500" h="190500">
                    <a:moveTo>
                      <a:pt x="133350" y="59531"/>
                    </a:moveTo>
                    <a:cubicBezTo>
                      <a:pt x="133350" y="55586"/>
                      <a:pt x="136549" y="52388"/>
                      <a:pt x="140494" y="52388"/>
                    </a:cubicBezTo>
                    <a:cubicBezTo>
                      <a:pt x="144439" y="52388"/>
                      <a:pt x="147638" y="55586"/>
                      <a:pt x="147638" y="59531"/>
                    </a:cubicBezTo>
                    <a:lnTo>
                      <a:pt x="147638" y="90488"/>
                    </a:lnTo>
                    <a:cubicBezTo>
                      <a:pt x="147638" y="94433"/>
                      <a:pt x="144439" y="97631"/>
                      <a:pt x="140494" y="97631"/>
                    </a:cubicBezTo>
                    <a:lnTo>
                      <a:pt x="114300" y="97631"/>
                    </a:lnTo>
                    <a:cubicBezTo>
                      <a:pt x="110355" y="97631"/>
                      <a:pt x="107156" y="94433"/>
                      <a:pt x="107156" y="90488"/>
                    </a:cubicBezTo>
                    <a:cubicBezTo>
                      <a:pt x="107156" y="86542"/>
                      <a:pt x="110355" y="83344"/>
                      <a:pt x="114300" y="83344"/>
                    </a:cubicBezTo>
                    <a:lnTo>
                      <a:pt x="126397" y="83344"/>
                    </a:lnTo>
                    <a:cubicBezTo>
                      <a:pt x="121456" y="70438"/>
                      <a:pt x="109069" y="61915"/>
                      <a:pt x="95250" y="61913"/>
                    </a:cubicBezTo>
                    <a:cubicBezTo>
                      <a:pt x="84839" y="61913"/>
                      <a:pt x="75848" y="66332"/>
                      <a:pt x="69790" y="73628"/>
                    </a:cubicBezTo>
                    <a:cubicBezTo>
                      <a:pt x="67265" y="76664"/>
                      <a:pt x="62757" y="77077"/>
                      <a:pt x="59722" y="74552"/>
                    </a:cubicBezTo>
                    <a:cubicBezTo>
                      <a:pt x="56686" y="72027"/>
                      <a:pt x="56273" y="67520"/>
                      <a:pt x="58798" y="64484"/>
                    </a:cubicBezTo>
                    <a:cubicBezTo>
                      <a:pt x="67589" y="53912"/>
                      <a:pt x="80610" y="47625"/>
                      <a:pt x="95250" y="47625"/>
                    </a:cubicBezTo>
                    <a:cubicBezTo>
                      <a:pt x="110833" y="47625"/>
                      <a:pt x="124663" y="55102"/>
                      <a:pt x="133350" y="66675"/>
                    </a:cubicBezTo>
                    <a:lnTo>
                      <a:pt x="133350" y="59531"/>
                    </a:lnTo>
                    <a:close/>
                    <a:moveTo>
                      <a:pt x="57150" y="123825"/>
                    </a:moveTo>
                    <a:lnTo>
                      <a:pt x="57150" y="130969"/>
                    </a:lnTo>
                    <a:cubicBezTo>
                      <a:pt x="57150" y="134914"/>
                      <a:pt x="53952" y="138113"/>
                      <a:pt x="50006" y="138113"/>
                    </a:cubicBezTo>
                    <a:cubicBezTo>
                      <a:pt x="46061" y="138113"/>
                      <a:pt x="42863" y="134914"/>
                      <a:pt x="42863" y="130969"/>
                    </a:cubicBezTo>
                    <a:lnTo>
                      <a:pt x="42863" y="102394"/>
                    </a:lnTo>
                    <a:cubicBezTo>
                      <a:pt x="42863" y="98449"/>
                      <a:pt x="46061" y="95250"/>
                      <a:pt x="50006" y="95250"/>
                    </a:cubicBezTo>
                    <a:lnTo>
                      <a:pt x="76200" y="95250"/>
                    </a:lnTo>
                    <a:cubicBezTo>
                      <a:pt x="80145" y="95250"/>
                      <a:pt x="83344" y="98449"/>
                      <a:pt x="83344" y="102394"/>
                    </a:cubicBezTo>
                    <a:cubicBezTo>
                      <a:pt x="83344" y="106339"/>
                      <a:pt x="80145" y="109538"/>
                      <a:pt x="76200" y="109538"/>
                    </a:cubicBezTo>
                    <a:lnTo>
                      <a:pt x="65122" y="109538"/>
                    </a:lnTo>
                    <a:cubicBezTo>
                      <a:pt x="73093" y="126211"/>
                      <a:pt x="93070" y="133266"/>
                      <a:pt x="109743" y="125296"/>
                    </a:cubicBezTo>
                    <a:cubicBezTo>
                      <a:pt x="113970" y="123274"/>
                      <a:pt x="117726" y="120388"/>
                      <a:pt x="120767" y="116824"/>
                    </a:cubicBezTo>
                    <a:cubicBezTo>
                      <a:pt x="123259" y="113765"/>
                      <a:pt x="127759" y="113305"/>
                      <a:pt x="130818" y="115796"/>
                    </a:cubicBezTo>
                    <a:cubicBezTo>
                      <a:pt x="133877" y="118288"/>
                      <a:pt x="134337" y="122788"/>
                      <a:pt x="131845" y="125847"/>
                    </a:cubicBezTo>
                    <a:cubicBezTo>
                      <a:pt x="131780" y="125927"/>
                      <a:pt x="131714" y="126005"/>
                      <a:pt x="131645" y="126082"/>
                    </a:cubicBezTo>
                    <a:cubicBezTo>
                      <a:pt x="114541" y="146154"/>
                      <a:pt x="84404" y="148560"/>
                      <a:pt x="64332" y="131456"/>
                    </a:cubicBezTo>
                    <a:cubicBezTo>
                      <a:pt x="61665" y="129184"/>
                      <a:pt x="59257" y="126624"/>
                      <a:pt x="57150" y="123825"/>
                    </a:cubicBezTo>
                    <a:close/>
                    <a:moveTo>
                      <a:pt x="95250" y="0"/>
                    </a:moveTo>
                    <a:cubicBezTo>
                      <a:pt x="42643" y="0"/>
                      <a:pt x="0" y="42643"/>
                      <a:pt x="0" y="95250"/>
                    </a:cubicBezTo>
                    <a:cubicBezTo>
                      <a:pt x="0" y="147857"/>
                      <a:pt x="42643" y="190500"/>
                      <a:pt x="95250" y="190500"/>
                    </a:cubicBezTo>
                    <a:cubicBezTo>
                      <a:pt x="147857" y="190500"/>
                      <a:pt x="190500" y="147857"/>
                      <a:pt x="190500" y="95250"/>
                    </a:cubicBezTo>
                    <a:cubicBezTo>
                      <a:pt x="190500" y="42643"/>
                      <a:pt x="147857" y="0"/>
                      <a:pt x="95250" y="0"/>
                    </a:cubicBezTo>
                    <a:close/>
                    <a:moveTo>
                      <a:pt x="176213" y="95250"/>
                    </a:moveTo>
                    <a:cubicBezTo>
                      <a:pt x="176213" y="139964"/>
                      <a:pt x="139964" y="176213"/>
                      <a:pt x="95250" y="176213"/>
                    </a:cubicBezTo>
                    <a:cubicBezTo>
                      <a:pt x="50536" y="176213"/>
                      <a:pt x="14288" y="139964"/>
                      <a:pt x="14288" y="95250"/>
                    </a:cubicBezTo>
                    <a:cubicBezTo>
                      <a:pt x="14288" y="50536"/>
                      <a:pt x="50536" y="14288"/>
                      <a:pt x="95250" y="14288"/>
                    </a:cubicBezTo>
                    <a:cubicBezTo>
                      <a:pt x="139964" y="14288"/>
                      <a:pt x="176213" y="50536"/>
                      <a:pt x="176213" y="95250"/>
                    </a:cubicBez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8" name="Group 7">
            <a:extLst>
              <a:ext uri="{FF2B5EF4-FFF2-40B4-BE49-F238E27FC236}">
                <a16:creationId xmlns:a16="http://schemas.microsoft.com/office/drawing/2014/main" id="{5198D02D-C6D9-AA45-7418-F1B2EC72CC67}"/>
              </a:ext>
            </a:extLst>
          </p:cNvPr>
          <p:cNvGrpSpPr/>
          <p:nvPr/>
        </p:nvGrpSpPr>
        <p:grpSpPr>
          <a:xfrm>
            <a:off x="592868" y="1655720"/>
            <a:ext cx="2826385" cy="1859573"/>
            <a:chOff x="592868" y="1655720"/>
            <a:chExt cx="2826385" cy="1859573"/>
          </a:xfrm>
        </p:grpSpPr>
        <p:cxnSp>
          <p:nvCxnSpPr>
            <p:cNvPr id="95" name="Straight Connector 94">
              <a:extLst>
                <a:ext uri="{FF2B5EF4-FFF2-40B4-BE49-F238E27FC236}">
                  <a16:creationId xmlns:a16="http://schemas.microsoft.com/office/drawing/2014/main" id="{EE3A3DDE-895A-3DAF-D116-6D3E2E65C074}"/>
                </a:ext>
              </a:extLst>
            </p:cNvPr>
            <p:cNvCxnSpPr>
              <a:cxnSpLocks/>
            </p:cNvCxnSpPr>
            <p:nvPr/>
          </p:nvCxnSpPr>
          <p:spPr>
            <a:xfrm>
              <a:off x="1663160" y="3101631"/>
              <a:ext cx="0" cy="413662"/>
            </a:xfrm>
            <a:prstGeom prst="line">
              <a:avLst/>
            </a:prstGeom>
            <a:ln w="6350">
              <a:solidFill>
                <a:schemeClr val="accent1"/>
              </a:solidFill>
              <a:prstDash val="dash"/>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65E36693-4E6A-C7DA-2BB4-338BA7B71B60}"/>
                </a:ext>
              </a:extLst>
            </p:cNvPr>
            <p:cNvGrpSpPr/>
            <p:nvPr/>
          </p:nvGrpSpPr>
          <p:grpSpPr>
            <a:xfrm>
              <a:off x="592868" y="1655720"/>
              <a:ext cx="2826385" cy="1445911"/>
              <a:chOff x="592868" y="1655720"/>
              <a:chExt cx="2826385" cy="1445911"/>
            </a:xfrm>
          </p:grpSpPr>
          <p:sp>
            <p:nvSpPr>
              <p:cNvPr id="9" name="Rectangle: Rounded Corners 8">
                <a:extLst>
                  <a:ext uri="{FF2B5EF4-FFF2-40B4-BE49-F238E27FC236}">
                    <a16:creationId xmlns:a16="http://schemas.microsoft.com/office/drawing/2014/main" id="{14423703-8DE2-FB3D-CF3B-CCBCB2BAB178}"/>
                  </a:ext>
                  <a:ext uri="{C183D7F6-B498-43B3-948B-1728B52AA6E4}">
                    <adec:decorative xmlns:adec="http://schemas.microsoft.com/office/drawing/2017/decorative" val="1"/>
                  </a:ext>
                </a:extLst>
              </p:cNvPr>
              <p:cNvSpPr>
                <a:spLocks/>
              </p:cNvSpPr>
              <p:nvPr/>
            </p:nvSpPr>
            <p:spPr bwMode="auto">
              <a:xfrm>
                <a:off x="592868" y="1951035"/>
                <a:ext cx="2826385" cy="1150596"/>
              </a:xfrm>
              <a:prstGeom prst="roundRect">
                <a:avLst>
                  <a:gd name="adj" fmla="val 59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3" name="Graphic 12">
                <a:extLst>
                  <a:ext uri="{FF2B5EF4-FFF2-40B4-BE49-F238E27FC236}">
                    <a16:creationId xmlns:a16="http://schemas.microsoft.com/office/drawing/2014/main" id="{09349399-F5C4-CEA8-1B84-874317CE3523}"/>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50891" y="2828585"/>
                <a:ext cx="141171" cy="141171"/>
              </a:xfrm>
              <a:prstGeom prst="rect">
                <a:avLst/>
              </a:prstGeom>
            </p:spPr>
          </p:pic>
          <p:grpSp>
            <p:nvGrpSpPr>
              <p:cNvPr id="16" name="Group 15">
                <a:extLst>
                  <a:ext uri="{FF2B5EF4-FFF2-40B4-BE49-F238E27FC236}">
                    <a16:creationId xmlns:a16="http://schemas.microsoft.com/office/drawing/2014/main" id="{FA3C2B20-7AEB-D4BC-C12A-E71F806E1978}"/>
                  </a:ext>
                  <a:ext uri="{C183D7F6-B498-43B3-948B-1728B52AA6E4}">
                    <adec:decorative xmlns:adec="http://schemas.microsoft.com/office/drawing/2017/decorative" val="1"/>
                  </a:ext>
                </a:extLst>
              </p:cNvPr>
              <p:cNvGrpSpPr>
                <a:grpSpLocks/>
              </p:cNvGrpSpPr>
              <p:nvPr/>
            </p:nvGrpSpPr>
            <p:grpSpPr>
              <a:xfrm>
                <a:off x="689198" y="2828585"/>
                <a:ext cx="426949" cy="141171"/>
                <a:chOff x="696092" y="2359438"/>
                <a:chExt cx="426949" cy="141171"/>
              </a:xfrm>
              <a:solidFill>
                <a:schemeClr val="bg1"/>
              </a:solidFill>
            </p:grpSpPr>
            <p:pic>
              <p:nvPicPr>
                <p:cNvPr id="17" name="Graphic 16">
                  <a:extLst>
                    <a:ext uri="{FF2B5EF4-FFF2-40B4-BE49-F238E27FC236}">
                      <a16:creationId xmlns:a16="http://schemas.microsoft.com/office/drawing/2014/main" id="{A41ECBC6-687D-B45A-0460-A6B5BFCCCF7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5398" y="2359438"/>
                  <a:ext cx="117643" cy="141171"/>
                </a:xfrm>
                <a:prstGeom prst="rect">
                  <a:avLst/>
                </a:prstGeom>
              </p:spPr>
            </p:pic>
            <p:pic>
              <p:nvPicPr>
                <p:cNvPr id="24" name="Graphic 23">
                  <a:extLst>
                    <a:ext uri="{FF2B5EF4-FFF2-40B4-BE49-F238E27FC236}">
                      <a16:creationId xmlns:a16="http://schemas.microsoft.com/office/drawing/2014/main" id="{78238689-F70E-A73C-4239-93271DCEE88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6092" y="2368751"/>
                  <a:ext cx="117643" cy="117643"/>
                </a:xfrm>
                <a:prstGeom prst="rect">
                  <a:avLst/>
                </a:prstGeom>
              </p:spPr>
            </p:pic>
          </p:grpSp>
          <p:sp>
            <p:nvSpPr>
              <p:cNvPr id="50" name="TextBox 49">
                <a:extLst>
                  <a:ext uri="{FF2B5EF4-FFF2-40B4-BE49-F238E27FC236}">
                    <a16:creationId xmlns:a16="http://schemas.microsoft.com/office/drawing/2014/main" id="{BA211FAC-E85D-432A-B0A8-F1BF103D3E06}"/>
                  </a:ext>
                </a:extLst>
              </p:cNvPr>
              <p:cNvSpPr txBox="1">
                <a:spLocks/>
              </p:cNvSpPr>
              <p:nvPr/>
            </p:nvSpPr>
            <p:spPr>
              <a:xfrm>
                <a:off x="689197" y="2065929"/>
                <a:ext cx="2602864" cy="369332"/>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91F2C"/>
                    </a:solidFill>
                    <a:effectLst/>
                    <a:uLnTx/>
                    <a:uFillTx/>
                    <a:latin typeface="Segoe UI"/>
                    <a:ea typeface="+mn-ea"/>
                    <a:cs typeface="Segoe UI" pitchFamily="34" charset="0"/>
                  </a:rPr>
                  <a:t>How do I connect to the corporate network?</a:t>
                </a:r>
              </a:p>
            </p:txBody>
          </p:sp>
          <p:sp>
            <p:nvSpPr>
              <p:cNvPr id="109" name="Oval 108">
                <a:extLst>
                  <a:ext uri="{FF2B5EF4-FFF2-40B4-BE49-F238E27FC236}">
                    <a16:creationId xmlns:a16="http://schemas.microsoft.com/office/drawing/2014/main" id="{FC51D052-9144-0CA2-9DF8-ECC2B8349172}"/>
                  </a:ext>
                </a:extLst>
              </p:cNvPr>
              <p:cNvSpPr>
                <a:spLocks/>
              </p:cNvSpPr>
              <p:nvPr/>
            </p:nvSpPr>
            <p:spPr bwMode="auto">
              <a:xfrm>
                <a:off x="3018077" y="1655720"/>
                <a:ext cx="350376" cy="351382"/>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10" name="Graphic 32">
                <a:extLst>
                  <a:ext uri="{FF2B5EF4-FFF2-40B4-BE49-F238E27FC236}">
                    <a16:creationId xmlns:a16="http://schemas.microsoft.com/office/drawing/2014/main" id="{8A421030-100F-5638-A968-24E1E562B8E3}"/>
                  </a:ext>
                </a:extLst>
              </p:cNvPr>
              <p:cNvSpPr/>
              <p:nvPr/>
            </p:nvSpPr>
            <p:spPr>
              <a:xfrm>
                <a:off x="3102978" y="1745931"/>
                <a:ext cx="180574" cy="170960"/>
              </a:xfrm>
              <a:custGeom>
                <a:avLst/>
                <a:gdLst>
                  <a:gd name="connsiteX0" fmla="*/ 0 w 446154"/>
                  <a:gd name="connsiteY0" fmla="*/ 68941 h 422401"/>
                  <a:gd name="connsiteX1" fmla="*/ 68941 w 446154"/>
                  <a:gd name="connsiteY1" fmla="*/ 0 h 422401"/>
                  <a:gd name="connsiteX2" fmla="*/ 312886 w 446154"/>
                  <a:gd name="connsiteY2" fmla="*/ 0 h 422401"/>
                  <a:gd name="connsiteX3" fmla="*/ 381827 w 446154"/>
                  <a:gd name="connsiteY3" fmla="*/ 68941 h 422401"/>
                  <a:gd name="connsiteX4" fmla="*/ 381827 w 446154"/>
                  <a:gd name="connsiteY4" fmla="*/ 127488 h 422401"/>
                  <a:gd name="connsiteX5" fmla="*/ 350008 w 446154"/>
                  <a:gd name="connsiteY5" fmla="*/ 129524 h 422401"/>
                  <a:gd name="connsiteX6" fmla="*/ 350008 w 446154"/>
                  <a:gd name="connsiteY6" fmla="*/ 106063 h 422401"/>
                  <a:gd name="connsiteX7" fmla="*/ 31819 w 446154"/>
                  <a:gd name="connsiteY7" fmla="*/ 106063 h 422401"/>
                  <a:gd name="connsiteX8" fmla="*/ 31819 w 446154"/>
                  <a:gd name="connsiteY8" fmla="*/ 312886 h 422401"/>
                  <a:gd name="connsiteX9" fmla="*/ 68941 w 446154"/>
                  <a:gd name="connsiteY9" fmla="*/ 350008 h 422401"/>
                  <a:gd name="connsiteX10" fmla="*/ 238323 w 446154"/>
                  <a:gd name="connsiteY10" fmla="*/ 350008 h 422401"/>
                  <a:gd name="connsiteX11" fmla="*/ 228969 w 446154"/>
                  <a:gd name="connsiteY11" fmla="*/ 366214 h 422401"/>
                  <a:gd name="connsiteX12" fmla="*/ 223029 w 446154"/>
                  <a:gd name="connsiteY12" fmla="*/ 381827 h 422401"/>
                  <a:gd name="connsiteX13" fmla="*/ 68941 w 446154"/>
                  <a:gd name="connsiteY13" fmla="*/ 381827 h 422401"/>
                  <a:gd name="connsiteX14" fmla="*/ 0 w 446154"/>
                  <a:gd name="connsiteY14" fmla="*/ 312886 h 422401"/>
                  <a:gd name="connsiteX15" fmla="*/ 0 w 446154"/>
                  <a:gd name="connsiteY15" fmla="*/ 68941 h 422401"/>
                  <a:gd name="connsiteX16" fmla="*/ 68941 w 446154"/>
                  <a:gd name="connsiteY16" fmla="*/ 31819 h 422401"/>
                  <a:gd name="connsiteX17" fmla="*/ 31819 w 446154"/>
                  <a:gd name="connsiteY17" fmla="*/ 68941 h 422401"/>
                  <a:gd name="connsiteX18" fmla="*/ 31819 w 446154"/>
                  <a:gd name="connsiteY18" fmla="*/ 74244 h 422401"/>
                  <a:gd name="connsiteX19" fmla="*/ 350008 w 446154"/>
                  <a:gd name="connsiteY19" fmla="*/ 74244 h 422401"/>
                  <a:gd name="connsiteX20" fmla="*/ 350008 w 446154"/>
                  <a:gd name="connsiteY20" fmla="*/ 68941 h 422401"/>
                  <a:gd name="connsiteX21" fmla="*/ 312886 w 446154"/>
                  <a:gd name="connsiteY21" fmla="*/ 31819 h 422401"/>
                  <a:gd name="connsiteX22" fmla="*/ 68941 w 446154"/>
                  <a:gd name="connsiteY22" fmla="*/ 31819 h 422401"/>
                  <a:gd name="connsiteX23" fmla="*/ 378793 w 446154"/>
                  <a:gd name="connsiteY23" fmla="*/ 148488 h 422401"/>
                  <a:gd name="connsiteX24" fmla="*/ 307604 w 446154"/>
                  <a:gd name="connsiteY24" fmla="*/ 185313 h 422401"/>
                  <a:gd name="connsiteX25" fmla="*/ 311507 w 446154"/>
                  <a:gd name="connsiteY25" fmla="*/ 265666 h 422401"/>
                  <a:gd name="connsiteX26" fmla="*/ 247339 w 446154"/>
                  <a:gd name="connsiteY26" fmla="*/ 376820 h 422401"/>
                  <a:gd name="connsiteX27" fmla="*/ 259986 w 446154"/>
                  <a:gd name="connsiteY27" fmla="*/ 418722 h 422401"/>
                  <a:gd name="connsiteX28" fmla="*/ 300922 w 446154"/>
                  <a:gd name="connsiteY28" fmla="*/ 407748 h 422401"/>
                  <a:gd name="connsiteX29" fmla="*/ 365196 w 446154"/>
                  <a:gd name="connsiteY29" fmla="*/ 296382 h 422401"/>
                  <a:gd name="connsiteX30" fmla="*/ 445850 w 446154"/>
                  <a:gd name="connsiteY30" fmla="*/ 229157 h 422401"/>
                  <a:gd name="connsiteX31" fmla="*/ 428324 w 446154"/>
                  <a:gd name="connsiteY31" fmla="*/ 174177 h 422401"/>
                  <a:gd name="connsiteX32" fmla="*/ 393324 w 446154"/>
                  <a:gd name="connsiteY32" fmla="*/ 234802 h 422401"/>
                  <a:gd name="connsiteX33" fmla="*/ 359647 w 446154"/>
                  <a:gd name="connsiteY33" fmla="*/ 244367 h 422401"/>
                  <a:gd name="connsiteX34" fmla="*/ 350082 w 446154"/>
                  <a:gd name="connsiteY34" fmla="*/ 210690 h 422401"/>
                  <a:gd name="connsiteX35" fmla="*/ 350453 w 446154"/>
                  <a:gd name="connsiteY35" fmla="*/ 210047 h 422401"/>
                  <a:gd name="connsiteX36" fmla="*/ 385454 w 446154"/>
                  <a:gd name="connsiteY36" fmla="*/ 149421 h 422401"/>
                  <a:gd name="connsiteX37" fmla="*/ 378793 w 446154"/>
                  <a:gd name="connsiteY37" fmla="*/ 148488 h 422401"/>
                  <a:gd name="connsiteX38" fmla="*/ 176128 w 446154"/>
                  <a:gd name="connsiteY38" fmla="*/ 153643 h 422401"/>
                  <a:gd name="connsiteX39" fmla="*/ 175161 w 446154"/>
                  <a:gd name="connsiteY39" fmla="*/ 176122 h 422401"/>
                  <a:gd name="connsiteX40" fmla="*/ 175152 w 446154"/>
                  <a:gd name="connsiteY40" fmla="*/ 176128 h 422401"/>
                  <a:gd name="connsiteX41" fmla="*/ 124306 w 446154"/>
                  <a:gd name="connsiteY41" fmla="*/ 222732 h 422401"/>
                  <a:gd name="connsiteX42" fmla="*/ 175152 w 446154"/>
                  <a:gd name="connsiteY42" fmla="*/ 269336 h 422401"/>
                  <a:gd name="connsiteX43" fmla="*/ 176128 w 446154"/>
                  <a:gd name="connsiteY43" fmla="*/ 291822 h 422401"/>
                  <a:gd name="connsiteX44" fmla="*/ 153643 w 446154"/>
                  <a:gd name="connsiteY44" fmla="*/ 292797 h 422401"/>
                  <a:gd name="connsiteX45" fmla="*/ 90005 w 446154"/>
                  <a:gd name="connsiteY45" fmla="*/ 234463 h 422401"/>
                  <a:gd name="connsiteX46" fmla="*/ 89022 w 446154"/>
                  <a:gd name="connsiteY46" fmla="*/ 211986 h 422401"/>
                  <a:gd name="connsiteX47" fmla="*/ 90005 w 446154"/>
                  <a:gd name="connsiteY47" fmla="*/ 211002 h 422401"/>
                  <a:gd name="connsiteX48" fmla="*/ 153643 w 446154"/>
                  <a:gd name="connsiteY48" fmla="*/ 152667 h 422401"/>
                  <a:gd name="connsiteX49" fmla="*/ 176122 w 446154"/>
                  <a:gd name="connsiteY49" fmla="*/ 153635 h 422401"/>
                  <a:gd name="connsiteX50" fmla="*/ 176128 w 446154"/>
                  <a:gd name="connsiteY50" fmla="*/ 153643 h 422401"/>
                  <a:gd name="connsiteX51" fmla="*/ 238790 w 446154"/>
                  <a:gd name="connsiteY51" fmla="*/ 292797 h 422401"/>
                  <a:gd name="connsiteX52" fmla="*/ 281639 w 446154"/>
                  <a:gd name="connsiteY52" fmla="*/ 253512 h 422401"/>
                  <a:gd name="connsiteX53" fmla="*/ 281470 w 446154"/>
                  <a:gd name="connsiteY53" fmla="*/ 191783 h 422401"/>
                  <a:gd name="connsiteX54" fmla="*/ 238790 w 446154"/>
                  <a:gd name="connsiteY54" fmla="*/ 152667 h 422401"/>
                  <a:gd name="connsiteX55" fmla="*/ 216305 w 446154"/>
                  <a:gd name="connsiteY55" fmla="*/ 153643 h 422401"/>
                  <a:gd name="connsiteX56" fmla="*/ 217280 w 446154"/>
                  <a:gd name="connsiteY56" fmla="*/ 176128 h 422401"/>
                  <a:gd name="connsiteX57" fmla="*/ 268127 w 446154"/>
                  <a:gd name="connsiteY57" fmla="*/ 222732 h 422401"/>
                  <a:gd name="connsiteX58" fmla="*/ 217280 w 446154"/>
                  <a:gd name="connsiteY58" fmla="*/ 269336 h 422401"/>
                  <a:gd name="connsiteX59" fmla="*/ 216305 w 446154"/>
                  <a:gd name="connsiteY59" fmla="*/ 291822 h 422401"/>
                  <a:gd name="connsiteX60" fmla="*/ 238790 w 446154"/>
                  <a:gd name="connsiteY60" fmla="*/ 292797 h 42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446154" h="422401">
                    <a:moveTo>
                      <a:pt x="0" y="68941"/>
                    </a:moveTo>
                    <a:cubicBezTo>
                      <a:pt x="0" y="30866"/>
                      <a:pt x="30866" y="0"/>
                      <a:pt x="68941" y="0"/>
                    </a:cubicBezTo>
                    <a:lnTo>
                      <a:pt x="312886" y="0"/>
                    </a:lnTo>
                    <a:cubicBezTo>
                      <a:pt x="350960" y="0"/>
                      <a:pt x="381827" y="30866"/>
                      <a:pt x="381827" y="68941"/>
                    </a:cubicBezTo>
                    <a:lnTo>
                      <a:pt x="381827" y="127488"/>
                    </a:lnTo>
                    <a:cubicBezTo>
                      <a:pt x="371182" y="126381"/>
                      <a:pt x="360425" y="127069"/>
                      <a:pt x="350008" y="129524"/>
                    </a:cubicBezTo>
                    <a:lnTo>
                      <a:pt x="350008" y="106063"/>
                    </a:lnTo>
                    <a:lnTo>
                      <a:pt x="31819" y="106063"/>
                    </a:lnTo>
                    <a:lnTo>
                      <a:pt x="31819" y="312886"/>
                    </a:lnTo>
                    <a:cubicBezTo>
                      <a:pt x="31819" y="333377"/>
                      <a:pt x="48450" y="350008"/>
                      <a:pt x="68941" y="350008"/>
                    </a:cubicBezTo>
                    <a:lnTo>
                      <a:pt x="238323" y="350008"/>
                    </a:lnTo>
                    <a:lnTo>
                      <a:pt x="228969" y="366214"/>
                    </a:lnTo>
                    <a:cubicBezTo>
                      <a:pt x="226162" y="371065"/>
                      <a:pt x="224158" y="376337"/>
                      <a:pt x="223029" y="381827"/>
                    </a:cubicBezTo>
                    <a:lnTo>
                      <a:pt x="68941" y="381827"/>
                    </a:lnTo>
                    <a:cubicBezTo>
                      <a:pt x="30866" y="381827"/>
                      <a:pt x="0" y="350960"/>
                      <a:pt x="0" y="312886"/>
                    </a:cubicBezTo>
                    <a:lnTo>
                      <a:pt x="0" y="68941"/>
                    </a:lnTo>
                    <a:close/>
                    <a:moveTo>
                      <a:pt x="68941" y="31819"/>
                    </a:moveTo>
                    <a:cubicBezTo>
                      <a:pt x="48439" y="31819"/>
                      <a:pt x="31819" y="48439"/>
                      <a:pt x="31819" y="68941"/>
                    </a:cubicBezTo>
                    <a:lnTo>
                      <a:pt x="31819" y="74244"/>
                    </a:lnTo>
                    <a:lnTo>
                      <a:pt x="350008" y="74244"/>
                    </a:lnTo>
                    <a:lnTo>
                      <a:pt x="350008" y="68941"/>
                    </a:lnTo>
                    <a:cubicBezTo>
                      <a:pt x="350008" y="48439"/>
                      <a:pt x="333388" y="31819"/>
                      <a:pt x="312886" y="31819"/>
                    </a:cubicBezTo>
                    <a:lnTo>
                      <a:pt x="68941" y="31819"/>
                    </a:lnTo>
                    <a:close/>
                    <a:moveTo>
                      <a:pt x="378793" y="148488"/>
                    </a:moveTo>
                    <a:cubicBezTo>
                      <a:pt x="349902" y="145778"/>
                      <a:pt x="322086" y="160168"/>
                      <a:pt x="307604" y="185313"/>
                    </a:cubicBezTo>
                    <a:cubicBezTo>
                      <a:pt x="293024" y="210543"/>
                      <a:pt x="294549" y="241970"/>
                      <a:pt x="311507" y="265666"/>
                    </a:cubicBezTo>
                    <a:lnTo>
                      <a:pt x="247339" y="376820"/>
                    </a:lnTo>
                    <a:cubicBezTo>
                      <a:pt x="239261" y="391883"/>
                      <a:pt x="244923" y="410644"/>
                      <a:pt x="259986" y="418722"/>
                    </a:cubicBezTo>
                    <a:cubicBezTo>
                      <a:pt x="274387" y="426447"/>
                      <a:pt x="292314" y="421640"/>
                      <a:pt x="300922" y="407748"/>
                    </a:cubicBezTo>
                    <a:lnTo>
                      <a:pt x="365196" y="296382"/>
                    </a:lnTo>
                    <a:cubicBezTo>
                      <a:pt x="406032" y="300090"/>
                      <a:pt x="442142" y="269992"/>
                      <a:pt x="445850" y="229157"/>
                    </a:cubicBezTo>
                    <a:cubicBezTo>
                      <a:pt x="447660" y="209218"/>
                      <a:pt x="441341" y="189390"/>
                      <a:pt x="428324" y="174177"/>
                    </a:cubicBezTo>
                    <a:lnTo>
                      <a:pt x="393324" y="234802"/>
                    </a:lnTo>
                    <a:cubicBezTo>
                      <a:pt x="386665" y="246743"/>
                      <a:pt x="371587" y="251025"/>
                      <a:pt x="359647" y="244367"/>
                    </a:cubicBezTo>
                    <a:cubicBezTo>
                      <a:pt x="347706" y="237708"/>
                      <a:pt x="343423" y="222630"/>
                      <a:pt x="350082" y="210690"/>
                    </a:cubicBezTo>
                    <a:cubicBezTo>
                      <a:pt x="350203" y="210473"/>
                      <a:pt x="350326" y="210259"/>
                      <a:pt x="350453" y="210047"/>
                    </a:cubicBezTo>
                    <a:lnTo>
                      <a:pt x="385454" y="149421"/>
                    </a:lnTo>
                    <a:cubicBezTo>
                      <a:pt x="383250" y="149009"/>
                      <a:pt x="381027" y="148698"/>
                      <a:pt x="378793" y="148488"/>
                    </a:cubicBezTo>
                    <a:close/>
                    <a:moveTo>
                      <a:pt x="176128" y="153643"/>
                    </a:moveTo>
                    <a:cubicBezTo>
                      <a:pt x="182068" y="160117"/>
                      <a:pt x="181635" y="170182"/>
                      <a:pt x="175161" y="176122"/>
                    </a:cubicBezTo>
                    <a:cubicBezTo>
                      <a:pt x="175157" y="176124"/>
                      <a:pt x="175154" y="176126"/>
                      <a:pt x="175152" y="176128"/>
                    </a:cubicBezTo>
                    <a:lnTo>
                      <a:pt x="124306" y="222732"/>
                    </a:lnTo>
                    <a:lnTo>
                      <a:pt x="175152" y="269336"/>
                    </a:lnTo>
                    <a:cubicBezTo>
                      <a:pt x="181631" y="275276"/>
                      <a:pt x="182068" y="285343"/>
                      <a:pt x="176128" y="291822"/>
                    </a:cubicBezTo>
                    <a:cubicBezTo>
                      <a:pt x="170189" y="298300"/>
                      <a:pt x="160121" y="298737"/>
                      <a:pt x="153643" y="292797"/>
                    </a:cubicBezTo>
                    <a:lnTo>
                      <a:pt x="90005" y="234463"/>
                    </a:lnTo>
                    <a:cubicBezTo>
                      <a:pt x="83526" y="228527"/>
                      <a:pt x="83086" y="218464"/>
                      <a:pt x="89022" y="211986"/>
                    </a:cubicBezTo>
                    <a:cubicBezTo>
                      <a:pt x="89335" y="211642"/>
                      <a:pt x="89663" y="211316"/>
                      <a:pt x="90005" y="211002"/>
                    </a:cubicBezTo>
                    <a:lnTo>
                      <a:pt x="153643" y="152667"/>
                    </a:lnTo>
                    <a:cubicBezTo>
                      <a:pt x="160117" y="146727"/>
                      <a:pt x="170182" y="147161"/>
                      <a:pt x="176122" y="153635"/>
                    </a:cubicBezTo>
                    <a:cubicBezTo>
                      <a:pt x="176124" y="153638"/>
                      <a:pt x="176126" y="153640"/>
                      <a:pt x="176128" y="153643"/>
                    </a:cubicBezTo>
                    <a:close/>
                    <a:moveTo>
                      <a:pt x="238790" y="292797"/>
                    </a:moveTo>
                    <a:lnTo>
                      <a:pt x="281639" y="253512"/>
                    </a:lnTo>
                    <a:cubicBezTo>
                      <a:pt x="274739" y="233523"/>
                      <a:pt x="274680" y="211810"/>
                      <a:pt x="281470" y="191783"/>
                    </a:cubicBezTo>
                    <a:lnTo>
                      <a:pt x="238790" y="152667"/>
                    </a:lnTo>
                    <a:cubicBezTo>
                      <a:pt x="232312" y="146727"/>
                      <a:pt x="222244" y="147164"/>
                      <a:pt x="216305" y="153643"/>
                    </a:cubicBezTo>
                    <a:cubicBezTo>
                      <a:pt x="210365" y="160121"/>
                      <a:pt x="210802" y="170189"/>
                      <a:pt x="217280" y="176128"/>
                    </a:cubicBezTo>
                    <a:lnTo>
                      <a:pt x="268127" y="222732"/>
                    </a:lnTo>
                    <a:lnTo>
                      <a:pt x="217280" y="269336"/>
                    </a:lnTo>
                    <a:cubicBezTo>
                      <a:pt x="210802" y="275276"/>
                      <a:pt x="210365" y="285343"/>
                      <a:pt x="216305" y="291822"/>
                    </a:cubicBezTo>
                    <a:cubicBezTo>
                      <a:pt x="222244" y="298300"/>
                      <a:pt x="232312" y="298737"/>
                      <a:pt x="238790" y="292797"/>
                    </a:cubicBez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CF1EEC4-262C-B4D7-59CD-461332A51095}"/>
              </a:ext>
            </a:extLst>
          </p:cNvPr>
          <p:cNvGrpSpPr/>
          <p:nvPr/>
        </p:nvGrpSpPr>
        <p:grpSpPr>
          <a:xfrm>
            <a:off x="7158381" y="1731920"/>
            <a:ext cx="2826385" cy="1783373"/>
            <a:chOff x="7158381" y="1731920"/>
            <a:chExt cx="2826385" cy="1783373"/>
          </a:xfrm>
        </p:grpSpPr>
        <p:cxnSp>
          <p:nvCxnSpPr>
            <p:cNvPr id="97" name="Straight Connector 96">
              <a:extLst>
                <a:ext uri="{FF2B5EF4-FFF2-40B4-BE49-F238E27FC236}">
                  <a16:creationId xmlns:a16="http://schemas.microsoft.com/office/drawing/2014/main" id="{8BC76D2F-BB18-0931-C303-DC7190069786}"/>
                </a:ext>
              </a:extLst>
            </p:cNvPr>
            <p:cNvCxnSpPr>
              <a:cxnSpLocks/>
            </p:cNvCxnSpPr>
            <p:nvPr/>
          </p:nvCxnSpPr>
          <p:spPr>
            <a:xfrm flipH="1">
              <a:off x="8571573" y="3101631"/>
              <a:ext cx="1" cy="413662"/>
            </a:xfrm>
            <a:prstGeom prst="line">
              <a:avLst/>
            </a:prstGeom>
            <a:ln w="6350">
              <a:solidFill>
                <a:schemeClr val="accent3"/>
              </a:solidFill>
              <a:prstDash val="dash"/>
              <a:headEnd type="oval" w="sm" len="sm"/>
              <a:tailEnd type="none" w="lg" len="med"/>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17DD0934-401D-0520-1E4C-2695230800C6}"/>
                </a:ext>
              </a:extLst>
            </p:cNvPr>
            <p:cNvGrpSpPr/>
            <p:nvPr/>
          </p:nvGrpSpPr>
          <p:grpSpPr>
            <a:xfrm>
              <a:off x="7158381" y="1731920"/>
              <a:ext cx="2826385" cy="1369711"/>
              <a:chOff x="7158381" y="1731920"/>
              <a:chExt cx="2826385" cy="1369711"/>
            </a:xfrm>
          </p:grpSpPr>
          <p:sp>
            <p:nvSpPr>
              <p:cNvPr id="30" name="Rectangle: Rounded Corners 29">
                <a:extLst>
                  <a:ext uri="{FF2B5EF4-FFF2-40B4-BE49-F238E27FC236}">
                    <a16:creationId xmlns:a16="http://schemas.microsoft.com/office/drawing/2014/main" id="{C77FE988-98DB-26EB-65C8-A2839F3BDCB9}"/>
                  </a:ext>
                  <a:ext uri="{C183D7F6-B498-43B3-948B-1728B52AA6E4}">
                    <adec:decorative xmlns:adec="http://schemas.microsoft.com/office/drawing/2017/decorative" val="1"/>
                  </a:ext>
                </a:extLst>
              </p:cNvPr>
              <p:cNvSpPr>
                <a:spLocks/>
              </p:cNvSpPr>
              <p:nvPr/>
            </p:nvSpPr>
            <p:spPr bwMode="auto">
              <a:xfrm>
                <a:off x="7158381" y="1951035"/>
                <a:ext cx="2826385" cy="1150596"/>
              </a:xfrm>
              <a:prstGeom prst="roundRect">
                <a:avLst>
                  <a:gd name="adj" fmla="val 59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1" name="Graphic 30">
                <a:extLst>
                  <a:ext uri="{FF2B5EF4-FFF2-40B4-BE49-F238E27FC236}">
                    <a16:creationId xmlns:a16="http://schemas.microsoft.com/office/drawing/2014/main" id="{53D48AFB-5017-60B8-AE0C-2EF20094B016}"/>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31835" y="2828585"/>
                <a:ext cx="141171" cy="141171"/>
              </a:xfrm>
              <a:prstGeom prst="rect">
                <a:avLst/>
              </a:prstGeom>
            </p:spPr>
          </p:pic>
          <p:grpSp>
            <p:nvGrpSpPr>
              <p:cNvPr id="32" name="Group 31">
                <a:extLst>
                  <a:ext uri="{FF2B5EF4-FFF2-40B4-BE49-F238E27FC236}">
                    <a16:creationId xmlns:a16="http://schemas.microsoft.com/office/drawing/2014/main" id="{AE10C6F1-9C8D-E9BE-9B72-55AFB4493B74}"/>
                  </a:ext>
                  <a:ext uri="{C183D7F6-B498-43B3-948B-1728B52AA6E4}">
                    <adec:decorative xmlns:adec="http://schemas.microsoft.com/office/drawing/2017/decorative" val="1"/>
                  </a:ext>
                </a:extLst>
              </p:cNvPr>
              <p:cNvGrpSpPr>
                <a:grpSpLocks/>
              </p:cNvGrpSpPr>
              <p:nvPr/>
            </p:nvGrpSpPr>
            <p:grpSpPr>
              <a:xfrm>
                <a:off x="7270142" y="2828585"/>
                <a:ext cx="426949" cy="141171"/>
                <a:chOff x="696092" y="2359438"/>
                <a:chExt cx="426949" cy="141171"/>
              </a:xfrm>
              <a:solidFill>
                <a:schemeClr val="tx1"/>
              </a:solidFill>
            </p:grpSpPr>
            <p:pic>
              <p:nvPicPr>
                <p:cNvPr id="41" name="Graphic 40">
                  <a:extLst>
                    <a:ext uri="{FF2B5EF4-FFF2-40B4-BE49-F238E27FC236}">
                      <a16:creationId xmlns:a16="http://schemas.microsoft.com/office/drawing/2014/main" id="{CC3B68F2-8F63-AAAE-0D86-B4C3896A68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5398" y="2359438"/>
                  <a:ext cx="117643" cy="141171"/>
                </a:xfrm>
                <a:prstGeom prst="rect">
                  <a:avLst/>
                </a:prstGeom>
              </p:spPr>
            </p:pic>
            <p:pic>
              <p:nvPicPr>
                <p:cNvPr id="42" name="Graphic 41">
                  <a:extLst>
                    <a:ext uri="{FF2B5EF4-FFF2-40B4-BE49-F238E27FC236}">
                      <a16:creationId xmlns:a16="http://schemas.microsoft.com/office/drawing/2014/main" id="{7EA5D48C-24EF-AFA1-A47D-C583549BD1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6092" y="2368751"/>
                  <a:ext cx="117643" cy="117643"/>
                </a:xfrm>
                <a:prstGeom prst="rect">
                  <a:avLst/>
                </a:prstGeom>
              </p:spPr>
            </p:pic>
          </p:grpSp>
          <p:sp>
            <p:nvSpPr>
              <p:cNvPr id="54" name="TextBox 53">
                <a:extLst>
                  <a:ext uri="{FF2B5EF4-FFF2-40B4-BE49-F238E27FC236}">
                    <a16:creationId xmlns:a16="http://schemas.microsoft.com/office/drawing/2014/main" id="{4D549DAA-4BAE-A865-025F-ADE9FB384659}"/>
                  </a:ext>
                </a:extLst>
              </p:cNvPr>
              <p:cNvSpPr txBox="1">
                <a:spLocks/>
              </p:cNvSpPr>
              <p:nvPr/>
            </p:nvSpPr>
            <p:spPr>
              <a:xfrm>
                <a:off x="7270141" y="2065929"/>
                <a:ext cx="2261284" cy="553998"/>
              </a:xfrm>
              <a:prstGeom prst="rect">
                <a:avLst/>
              </a:prstGeom>
            </p:spPr>
            <p:txBody>
              <a:bodyPr vert="horz" wrap="square" lIns="0" tIns="0" rIns="0" bIns="0" rtlCol="0" anchor="t">
                <a:spAutoFit/>
              </a:bodyPr>
              <a:lstStyle>
                <a:defPPr>
                  <a:defRPr lang="en-US"/>
                </a:defPPr>
                <a:lvl1pPr defTabSz="932742">
                  <a:lnSpc>
                    <a:spcPct val="100000"/>
                  </a:lnSpc>
                  <a:spcBef>
                    <a:spcPct val="0"/>
                  </a:spcBef>
                  <a:buNone/>
                  <a:defRPr sz="2000" b="0" cap="none" spc="-50" baseline="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91F2C"/>
                    </a:solidFill>
                    <a:effectLst/>
                    <a:uLnTx/>
                    <a:uFillTx/>
                    <a:latin typeface="Segoe UI"/>
                    <a:ea typeface="+mn-ea"/>
                    <a:cs typeface="Segoe UI" pitchFamily="34" charset="0"/>
                  </a:rPr>
                  <a:t>The agent has identified and researched 15 new leads for you to review.</a:t>
                </a:r>
              </a:p>
            </p:txBody>
          </p:sp>
          <p:sp>
            <p:nvSpPr>
              <p:cNvPr id="111" name="Oval 110">
                <a:extLst>
                  <a:ext uri="{FF2B5EF4-FFF2-40B4-BE49-F238E27FC236}">
                    <a16:creationId xmlns:a16="http://schemas.microsoft.com/office/drawing/2014/main" id="{28003225-BDF2-8D75-D354-447ECF2E5D8D}"/>
                  </a:ext>
                </a:extLst>
              </p:cNvPr>
              <p:cNvSpPr>
                <a:spLocks/>
              </p:cNvSpPr>
              <p:nvPr/>
            </p:nvSpPr>
            <p:spPr bwMode="auto">
              <a:xfrm>
                <a:off x="9583590" y="1731920"/>
                <a:ext cx="350376" cy="351382"/>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853A221F-3FC0-F6CA-A53A-95AC08BC9330}"/>
                  </a:ext>
                </a:extLst>
              </p:cNvPr>
              <p:cNvGrpSpPr/>
              <p:nvPr/>
            </p:nvGrpSpPr>
            <p:grpSpPr>
              <a:xfrm>
                <a:off x="9688136" y="1810188"/>
                <a:ext cx="141284" cy="194866"/>
                <a:chOff x="11160891" y="2410742"/>
                <a:chExt cx="398215" cy="549235"/>
              </a:xfrm>
            </p:grpSpPr>
            <p:sp>
              <p:nvSpPr>
                <p:cNvPr id="113" name="Freeform: Shape 112">
                  <a:extLst>
                    <a:ext uri="{FF2B5EF4-FFF2-40B4-BE49-F238E27FC236}">
                      <a16:creationId xmlns:a16="http://schemas.microsoft.com/office/drawing/2014/main" id="{25E89341-65FA-57E8-96DF-01760031BBD6}"/>
                    </a:ext>
                  </a:extLst>
                </p:cNvPr>
                <p:cNvSpPr/>
                <p:nvPr/>
              </p:nvSpPr>
              <p:spPr>
                <a:xfrm>
                  <a:off x="11236927" y="2520580"/>
                  <a:ext cx="246637" cy="125402"/>
                </a:xfrm>
                <a:custGeom>
                  <a:avLst/>
                  <a:gdLst>
                    <a:gd name="connsiteX0" fmla="*/ 102473 w 246637"/>
                    <a:gd name="connsiteY0" fmla="*/ 20597 h 125402"/>
                    <a:gd name="connsiteX1" fmla="*/ 123070 w 246637"/>
                    <a:gd name="connsiteY1" fmla="*/ 0 h 125402"/>
                    <a:gd name="connsiteX2" fmla="*/ 143668 w 246637"/>
                    <a:gd name="connsiteY2" fmla="*/ 20597 h 125402"/>
                    <a:gd name="connsiteX3" fmla="*/ 143668 w 246637"/>
                    <a:gd name="connsiteY3" fmla="*/ 61792 h 125402"/>
                    <a:gd name="connsiteX4" fmla="*/ 123070 w 246637"/>
                    <a:gd name="connsiteY4" fmla="*/ 82390 h 125402"/>
                    <a:gd name="connsiteX5" fmla="*/ 102473 w 246637"/>
                    <a:gd name="connsiteY5" fmla="*/ 61792 h 125402"/>
                    <a:gd name="connsiteX6" fmla="*/ 102473 w 246637"/>
                    <a:gd name="connsiteY6" fmla="*/ 20597 h 125402"/>
                    <a:gd name="connsiteX7" fmla="*/ 240613 w 246637"/>
                    <a:gd name="connsiteY7" fmla="*/ 60858 h 125402"/>
                    <a:gd name="connsiteX8" fmla="*/ 211502 w 246637"/>
                    <a:gd name="connsiteY8" fmla="*/ 60858 h 125402"/>
                    <a:gd name="connsiteX9" fmla="*/ 182363 w 246637"/>
                    <a:gd name="connsiteY9" fmla="*/ 89969 h 125402"/>
                    <a:gd name="connsiteX10" fmla="*/ 181844 w 246637"/>
                    <a:gd name="connsiteY10" fmla="*/ 119094 h 125402"/>
                    <a:gd name="connsiteX11" fmla="*/ 210969 w 246637"/>
                    <a:gd name="connsiteY11" fmla="*/ 119613 h 125402"/>
                    <a:gd name="connsiteX12" fmla="*/ 211474 w 246637"/>
                    <a:gd name="connsiteY12" fmla="*/ 119108 h 125402"/>
                    <a:gd name="connsiteX13" fmla="*/ 240613 w 246637"/>
                    <a:gd name="connsiteY13" fmla="*/ 89997 h 125402"/>
                    <a:gd name="connsiteX14" fmla="*/ 240613 w 246637"/>
                    <a:gd name="connsiteY14" fmla="*/ 60886 h 125402"/>
                    <a:gd name="connsiteX15" fmla="*/ 34639 w 246637"/>
                    <a:gd name="connsiteY15" fmla="*/ 60858 h 125402"/>
                    <a:gd name="connsiteX16" fmla="*/ 5528 w 246637"/>
                    <a:gd name="connsiteY16" fmla="*/ 61886 h 125402"/>
                    <a:gd name="connsiteX17" fmla="*/ 5528 w 246637"/>
                    <a:gd name="connsiteY17" fmla="*/ 89969 h 125402"/>
                    <a:gd name="connsiteX18" fmla="*/ 34639 w 246637"/>
                    <a:gd name="connsiteY18" fmla="*/ 119108 h 125402"/>
                    <a:gd name="connsiteX19" fmla="*/ 63764 w 246637"/>
                    <a:gd name="connsiteY19" fmla="*/ 119627 h 125402"/>
                    <a:gd name="connsiteX20" fmla="*/ 64283 w 246637"/>
                    <a:gd name="connsiteY20" fmla="*/ 90503 h 125402"/>
                    <a:gd name="connsiteX21" fmla="*/ 63777 w 246637"/>
                    <a:gd name="connsiteY21" fmla="*/ 89997 h 125402"/>
                    <a:gd name="connsiteX22" fmla="*/ 34667 w 246637"/>
                    <a:gd name="connsiteY22" fmla="*/ 60886 h 125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6637" h="125402">
                      <a:moveTo>
                        <a:pt x="102473" y="20597"/>
                      </a:moveTo>
                      <a:cubicBezTo>
                        <a:pt x="102473" y="9222"/>
                        <a:pt x="111695" y="0"/>
                        <a:pt x="123070" y="0"/>
                      </a:cubicBezTo>
                      <a:cubicBezTo>
                        <a:pt x="134446" y="0"/>
                        <a:pt x="143668" y="9222"/>
                        <a:pt x="143668" y="20597"/>
                      </a:cubicBezTo>
                      <a:lnTo>
                        <a:pt x="143668" y="61792"/>
                      </a:lnTo>
                      <a:cubicBezTo>
                        <a:pt x="143668" y="73168"/>
                        <a:pt x="134446" y="82390"/>
                        <a:pt x="123070" y="82390"/>
                      </a:cubicBezTo>
                      <a:cubicBezTo>
                        <a:pt x="111695" y="82390"/>
                        <a:pt x="102473" y="73168"/>
                        <a:pt x="102473" y="61792"/>
                      </a:cubicBezTo>
                      <a:lnTo>
                        <a:pt x="102473" y="20597"/>
                      </a:lnTo>
                      <a:close/>
                      <a:moveTo>
                        <a:pt x="240613" y="60858"/>
                      </a:moveTo>
                      <a:cubicBezTo>
                        <a:pt x="232572" y="52827"/>
                        <a:pt x="219543" y="52827"/>
                        <a:pt x="211502" y="60858"/>
                      </a:cubicBezTo>
                      <a:lnTo>
                        <a:pt x="182363" y="89969"/>
                      </a:lnTo>
                      <a:cubicBezTo>
                        <a:pt x="174177" y="97868"/>
                        <a:pt x="173946" y="110907"/>
                        <a:pt x="181844" y="119094"/>
                      </a:cubicBezTo>
                      <a:cubicBezTo>
                        <a:pt x="189743" y="127281"/>
                        <a:pt x="202782" y="127511"/>
                        <a:pt x="210969" y="119613"/>
                      </a:cubicBezTo>
                      <a:cubicBezTo>
                        <a:pt x="211139" y="119448"/>
                        <a:pt x="211310" y="119278"/>
                        <a:pt x="211474" y="119108"/>
                      </a:cubicBezTo>
                      <a:lnTo>
                        <a:pt x="240613" y="89997"/>
                      </a:lnTo>
                      <a:cubicBezTo>
                        <a:pt x="248646" y="81955"/>
                        <a:pt x="248646" y="68928"/>
                        <a:pt x="240613" y="60886"/>
                      </a:cubicBezTo>
                      <a:close/>
                      <a:moveTo>
                        <a:pt x="34639" y="60858"/>
                      </a:moveTo>
                      <a:cubicBezTo>
                        <a:pt x="26317" y="53103"/>
                        <a:pt x="13283" y="53563"/>
                        <a:pt x="5528" y="61886"/>
                      </a:cubicBezTo>
                      <a:cubicBezTo>
                        <a:pt x="-1843" y="69796"/>
                        <a:pt x="-1843" y="82059"/>
                        <a:pt x="5528" y="89969"/>
                      </a:cubicBezTo>
                      <a:lnTo>
                        <a:pt x="34639" y="119108"/>
                      </a:lnTo>
                      <a:cubicBezTo>
                        <a:pt x="42538" y="127295"/>
                        <a:pt x="55578" y="127525"/>
                        <a:pt x="63764" y="119627"/>
                      </a:cubicBezTo>
                      <a:cubicBezTo>
                        <a:pt x="71951" y="111728"/>
                        <a:pt x="72181" y="98689"/>
                        <a:pt x="64283" y="90503"/>
                      </a:cubicBezTo>
                      <a:cubicBezTo>
                        <a:pt x="64118" y="90331"/>
                        <a:pt x="63949" y="90163"/>
                        <a:pt x="63777" y="89997"/>
                      </a:cubicBezTo>
                      <a:lnTo>
                        <a:pt x="34667" y="60886"/>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97CCBD4F-FD9A-2384-BEE3-7D36F7D8B86C}"/>
                    </a:ext>
                  </a:extLst>
                </p:cNvPr>
                <p:cNvSpPr/>
                <p:nvPr/>
              </p:nvSpPr>
              <p:spPr>
                <a:xfrm>
                  <a:off x="11160891" y="2410742"/>
                  <a:ext cx="398215" cy="549235"/>
                </a:xfrm>
                <a:custGeom>
                  <a:avLst/>
                  <a:gdLst>
                    <a:gd name="connsiteX0" fmla="*/ 199108 w 398215"/>
                    <a:gd name="connsiteY0" fmla="*/ 0 h 549235"/>
                    <a:gd name="connsiteX1" fmla="*/ 398216 w 398215"/>
                    <a:gd name="connsiteY1" fmla="*/ 199108 h 549235"/>
                    <a:gd name="connsiteX2" fmla="*/ 325082 w 398215"/>
                    <a:gd name="connsiteY2" fmla="*/ 356801 h 549235"/>
                    <a:gd name="connsiteX3" fmla="*/ 320275 w 398215"/>
                    <a:gd name="connsiteY3" fmla="*/ 364079 h 549235"/>
                    <a:gd name="connsiteX4" fmla="*/ 319397 w 398215"/>
                    <a:gd name="connsiteY4" fmla="*/ 366908 h 549235"/>
                    <a:gd name="connsiteX5" fmla="*/ 288363 w 398215"/>
                    <a:gd name="connsiteY5" fmla="*/ 501340 h 549235"/>
                    <a:gd name="connsiteX6" fmla="*/ 232888 w 398215"/>
                    <a:gd name="connsiteY6" fmla="*/ 549044 h 549235"/>
                    <a:gd name="connsiteX7" fmla="*/ 228137 w 398215"/>
                    <a:gd name="connsiteY7" fmla="*/ 549236 h 549235"/>
                    <a:gd name="connsiteX8" fmla="*/ 170079 w 398215"/>
                    <a:gd name="connsiteY8" fmla="*/ 549236 h 549235"/>
                    <a:gd name="connsiteX9" fmla="*/ 111116 w 398215"/>
                    <a:gd name="connsiteY9" fmla="*/ 505926 h 549235"/>
                    <a:gd name="connsiteX10" fmla="*/ 109880 w 398215"/>
                    <a:gd name="connsiteY10" fmla="*/ 501340 h 549235"/>
                    <a:gd name="connsiteX11" fmla="*/ 78847 w 398215"/>
                    <a:gd name="connsiteY11" fmla="*/ 366908 h 549235"/>
                    <a:gd name="connsiteX12" fmla="*/ 73189 w 398215"/>
                    <a:gd name="connsiteY12" fmla="*/ 356801 h 549235"/>
                    <a:gd name="connsiteX13" fmla="*/ 165 w 398215"/>
                    <a:gd name="connsiteY13" fmla="*/ 207292 h 549235"/>
                    <a:gd name="connsiteX14" fmla="*/ 0 w 398215"/>
                    <a:gd name="connsiteY14" fmla="*/ 199108 h 549235"/>
                    <a:gd name="connsiteX15" fmla="*/ 110 w 398215"/>
                    <a:gd name="connsiteY15" fmla="*/ 192517 h 549235"/>
                    <a:gd name="connsiteX16" fmla="*/ 199108 w 398215"/>
                    <a:gd name="connsiteY16" fmla="*/ 27 h 549235"/>
                    <a:gd name="connsiteX17" fmla="*/ 257193 w 398215"/>
                    <a:gd name="connsiteY17" fmla="*/ 453087 h 549235"/>
                    <a:gd name="connsiteX18" fmla="*/ 140996 w 398215"/>
                    <a:gd name="connsiteY18" fmla="*/ 453087 h 549235"/>
                    <a:gd name="connsiteX19" fmla="*/ 150031 w 398215"/>
                    <a:gd name="connsiteY19" fmla="*/ 492085 h 549235"/>
                    <a:gd name="connsiteX20" fmla="*/ 167251 w 398215"/>
                    <a:gd name="connsiteY20" fmla="*/ 507821 h 549235"/>
                    <a:gd name="connsiteX21" fmla="*/ 170079 w 398215"/>
                    <a:gd name="connsiteY21" fmla="*/ 508041 h 549235"/>
                    <a:gd name="connsiteX22" fmla="*/ 228137 w 398215"/>
                    <a:gd name="connsiteY22" fmla="*/ 508041 h 549235"/>
                    <a:gd name="connsiteX23" fmla="*/ 247361 w 398215"/>
                    <a:gd name="connsiteY23" fmla="*/ 494776 h 549235"/>
                    <a:gd name="connsiteX24" fmla="*/ 248185 w 398215"/>
                    <a:gd name="connsiteY24" fmla="*/ 492058 h 549235"/>
                    <a:gd name="connsiteX25" fmla="*/ 257193 w 398215"/>
                    <a:gd name="connsiteY25" fmla="*/ 453087 h 549235"/>
                    <a:gd name="connsiteX26" fmla="*/ 199108 w 398215"/>
                    <a:gd name="connsiteY26" fmla="*/ 41195 h 549235"/>
                    <a:gd name="connsiteX27" fmla="*/ 41305 w 398215"/>
                    <a:gd name="connsiteY27" fmla="*/ 193066 h 549235"/>
                    <a:gd name="connsiteX28" fmla="*/ 41195 w 398215"/>
                    <a:gd name="connsiteY28" fmla="*/ 199108 h 549235"/>
                    <a:gd name="connsiteX29" fmla="*/ 41387 w 398215"/>
                    <a:gd name="connsiteY29" fmla="*/ 206715 h 549235"/>
                    <a:gd name="connsiteX30" fmla="*/ 101971 w 398215"/>
                    <a:gd name="connsiteY30" fmla="*/ 327334 h 549235"/>
                    <a:gd name="connsiteX31" fmla="*/ 117652 w 398215"/>
                    <a:gd name="connsiteY31" fmla="*/ 352764 h 549235"/>
                    <a:gd name="connsiteX32" fmla="*/ 118998 w 398215"/>
                    <a:gd name="connsiteY32" fmla="*/ 357653 h 549235"/>
                    <a:gd name="connsiteX33" fmla="*/ 131494 w 398215"/>
                    <a:gd name="connsiteY33" fmla="*/ 411893 h 549235"/>
                    <a:gd name="connsiteX34" fmla="*/ 178511 w 398215"/>
                    <a:gd name="connsiteY34" fmla="*/ 411893 h 549235"/>
                    <a:gd name="connsiteX35" fmla="*/ 178511 w 398215"/>
                    <a:gd name="connsiteY35" fmla="*/ 240275 h 549235"/>
                    <a:gd name="connsiteX36" fmla="*/ 199108 w 398215"/>
                    <a:gd name="connsiteY36" fmla="*/ 219678 h 549235"/>
                    <a:gd name="connsiteX37" fmla="*/ 219705 w 398215"/>
                    <a:gd name="connsiteY37" fmla="*/ 240275 h 549235"/>
                    <a:gd name="connsiteX38" fmla="*/ 219705 w 398215"/>
                    <a:gd name="connsiteY38" fmla="*/ 411920 h 549235"/>
                    <a:gd name="connsiteX39" fmla="*/ 266695 w 398215"/>
                    <a:gd name="connsiteY39" fmla="*/ 411920 h 549235"/>
                    <a:gd name="connsiteX40" fmla="*/ 279273 w 398215"/>
                    <a:gd name="connsiteY40" fmla="*/ 357653 h 549235"/>
                    <a:gd name="connsiteX41" fmla="*/ 292812 w 398215"/>
                    <a:gd name="connsiteY41" fmla="*/ 331014 h 549235"/>
                    <a:gd name="connsiteX42" fmla="*/ 296300 w 398215"/>
                    <a:gd name="connsiteY42" fmla="*/ 327361 h 549235"/>
                    <a:gd name="connsiteX43" fmla="*/ 356829 w 398215"/>
                    <a:gd name="connsiteY43" fmla="*/ 206743 h 549235"/>
                    <a:gd name="connsiteX44" fmla="*/ 357021 w 398215"/>
                    <a:gd name="connsiteY44" fmla="*/ 199135 h 549235"/>
                    <a:gd name="connsiteX45" fmla="*/ 356911 w 398215"/>
                    <a:gd name="connsiteY45" fmla="*/ 193094 h 549235"/>
                    <a:gd name="connsiteX46" fmla="*/ 199108 w 398215"/>
                    <a:gd name="connsiteY46" fmla="*/ 41167 h 54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98215" h="549235">
                      <a:moveTo>
                        <a:pt x="199108" y="0"/>
                      </a:moveTo>
                      <a:cubicBezTo>
                        <a:pt x="309073" y="0"/>
                        <a:pt x="398216" y="89144"/>
                        <a:pt x="398216" y="199108"/>
                      </a:cubicBezTo>
                      <a:cubicBezTo>
                        <a:pt x="398216" y="256671"/>
                        <a:pt x="373499" y="309510"/>
                        <a:pt x="325082" y="356801"/>
                      </a:cubicBezTo>
                      <a:cubicBezTo>
                        <a:pt x="322978" y="358856"/>
                        <a:pt x="321338" y="361338"/>
                        <a:pt x="320275" y="364079"/>
                      </a:cubicBezTo>
                      <a:lnTo>
                        <a:pt x="319397" y="366908"/>
                      </a:lnTo>
                      <a:lnTo>
                        <a:pt x="288363" y="501340"/>
                      </a:lnTo>
                      <a:cubicBezTo>
                        <a:pt x="282286" y="527655"/>
                        <a:pt x="259818" y="546976"/>
                        <a:pt x="232888" y="549044"/>
                      </a:cubicBezTo>
                      <a:lnTo>
                        <a:pt x="228137" y="549236"/>
                      </a:lnTo>
                      <a:lnTo>
                        <a:pt x="170079" y="549236"/>
                      </a:lnTo>
                      <a:cubicBezTo>
                        <a:pt x="143072" y="549236"/>
                        <a:pt x="119194" y="531698"/>
                        <a:pt x="111116" y="505926"/>
                      </a:cubicBezTo>
                      <a:lnTo>
                        <a:pt x="109880" y="501340"/>
                      </a:lnTo>
                      <a:lnTo>
                        <a:pt x="78847" y="366908"/>
                      </a:lnTo>
                      <a:cubicBezTo>
                        <a:pt x="77966" y="363069"/>
                        <a:pt x="76003" y="359559"/>
                        <a:pt x="73189" y="356801"/>
                      </a:cubicBezTo>
                      <a:cubicBezTo>
                        <a:pt x="27051" y="311762"/>
                        <a:pt x="2417" y="261697"/>
                        <a:pt x="165" y="207292"/>
                      </a:cubicBezTo>
                      <a:lnTo>
                        <a:pt x="0" y="199108"/>
                      </a:lnTo>
                      <a:lnTo>
                        <a:pt x="110" y="192517"/>
                      </a:lnTo>
                      <a:cubicBezTo>
                        <a:pt x="3680" y="85188"/>
                        <a:pt x="91720" y="27"/>
                        <a:pt x="199108" y="27"/>
                      </a:cubicBezTo>
                      <a:close/>
                      <a:moveTo>
                        <a:pt x="257193" y="453087"/>
                      </a:moveTo>
                      <a:lnTo>
                        <a:pt x="140996" y="453087"/>
                      </a:lnTo>
                      <a:lnTo>
                        <a:pt x="150031" y="492085"/>
                      </a:lnTo>
                      <a:cubicBezTo>
                        <a:pt x="151962" y="500387"/>
                        <a:pt x="158809" y="506646"/>
                        <a:pt x="167251" y="507821"/>
                      </a:cubicBezTo>
                      <a:lnTo>
                        <a:pt x="170079" y="508041"/>
                      </a:lnTo>
                      <a:lnTo>
                        <a:pt x="228137" y="508041"/>
                      </a:lnTo>
                      <a:cubicBezTo>
                        <a:pt x="236675" y="508030"/>
                        <a:pt x="244321" y="502755"/>
                        <a:pt x="247361" y="494776"/>
                      </a:cubicBezTo>
                      <a:lnTo>
                        <a:pt x="248185" y="492058"/>
                      </a:lnTo>
                      <a:lnTo>
                        <a:pt x="257193" y="453087"/>
                      </a:lnTo>
                      <a:close/>
                      <a:moveTo>
                        <a:pt x="199108" y="41195"/>
                      </a:moveTo>
                      <a:cubicBezTo>
                        <a:pt x="114243" y="41192"/>
                        <a:pt x="44552" y="108264"/>
                        <a:pt x="41305" y="193066"/>
                      </a:cubicBezTo>
                      <a:lnTo>
                        <a:pt x="41195" y="199108"/>
                      </a:lnTo>
                      <a:lnTo>
                        <a:pt x="41387" y="206715"/>
                      </a:lnTo>
                      <a:cubicBezTo>
                        <a:pt x="43474" y="249640"/>
                        <a:pt x="63358" y="289654"/>
                        <a:pt x="101971" y="327334"/>
                      </a:cubicBezTo>
                      <a:cubicBezTo>
                        <a:pt x="109221" y="334419"/>
                        <a:pt x="114604" y="343152"/>
                        <a:pt x="117652" y="352764"/>
                      </a:cubicBezTo>
                      <a:lnTo>
                        <a:pt x="118998" y="357653"/>
                      </a:lnTo>
                      <a:lnTo>
                        <a:pt x="131494" y="411893"/>
                      </a:lnTo>
                      <a:lnTo>
                        <a:pt x="178511" y="411893"/>
                      </a:lnTo>
                      <a:lnTo>
                        <a:pt x="178511" y="240275"/>
                      </a:lnTo>
                      <a:cubicBezTo>
                        <a:pt x="178511" y="228900"/>
                        <a:pt x="187733" y="219678"/>
                        <a:pt x="199108" y="219678"/>
                      </a:cubicBezTo>
                      <a:cubicBezTo>
                        <a:pt x="210483" y="219678"/>
                        <a:pt x="219705" y="228900"/>
                        <a:pt x="219705" y="240275"/>
                      </a:cubicBezTo>
                      <a:lnTo>
                        <a:pt x="219705" y="411920"/>
                      </a:lnTo>
                      <a:lnTo>
                        <a:pt x="266695" y="411920"/>
                      </a:lnTo>
                      <a:lnTo>
                        <a:pt x="279273" y="357653"/>
                      </a:lnTo>
                      <a:cubicBezTo>
                        <a:pt x="281539" y="347799"/>
                        <a:pt x="286188" y="338651"/>
                        <a:pt x="292812" y="331014"/>
                      </a:cubicBezTo>
                      <a:lnTo>
                        <a:pt x="296300" y="327361"/>
                      </a:lnTo>
                      <a:cubicBezTo>
                        <a:pt x="334858" y="289654"/>
                        <a:pt x="354742" y="249695"/>
                        <a:pt x="356829" y="206743"/>
                      </a:cubicBezTo>
                      <a:lnTo>
                        <a:pt x="357021" y="199135"/>
                      </a:lnTo>
                      <a:lnTo>
                        <a:pt x="356911" y="193094"/>
                      </a:lnTo>
                      <a:cubicBezTo>
                        <a:pt x="353693" y="108270"/>
                        <a:pt x="283994" y="41165"/>
                        <a:pt x="199108" y="41167"/>
                      </a:cubicBez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6" name="Group 5">
            <a:extLst>
              <a:ext uri="{FF2B5EF4-FFF2-40B4-BE49-F238E27FC236}">
                <a16:creationId xmlns:a16="http://schemas.microsoft.com/office/drawing/2014/main" id="{8EBED491-83AA-6F07-F4B6-11330A043FFA}"/>
              </a:ext>
            </a:extLst>
          </p:cNvPr>
          <p:cNvGrpSpPr/>
          <p:nvPr/>
        </p:nvGrpSpPr>
        <p:grpSpPr>
          <a:xfrm>
            <a:off x="9307024" y="3416663"/>
            <a:ext cx="720480" cy="720480"/>
            <a:chOff x="9307024" y="3416663"/>
            <a:chExt cx="720480" cy="720480"/>
          </a:xfrm>
        </p:grpSpPr>
        <p:sp>
          <p:nvSpPr>
            <p:cNvPr id="85" name="Oval 84">
              <a:extLst>
                <a:ext uri="{FF2B5EF4-FFF2-40B4-BE49-F238E27FC236}">
                  <a16:creationId xmlns:a16="http://schemas.microsoft.com/office/drawing/2014/main" id="{AD250EC7-0128-D87C-A475-5960C27D3831}"/>
                </a:ext>
              </a:extLst>
            </p:cNvPr>
            <p:cNvSpPr>
              <a:spLocks/>
            </p:cNvSpPr>
            <p:nvPr/>
          </p:nvSpPr>
          <p:spPr bwMode="auto">
            <a:xfrm>
              <a:off x="9307024" y="3416663"/>
              <a:ext cx="720480" cy="72048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15" name="Graphic 24">
              <a:extLst>
                <a:ext uri="{FF2B5EF4-FFF2-40B4-BE49-F238E27FC236}">
                  <a16:creationId xmlns:a16="http://schemas.microsoft.com/office/drawing/2014/main" id="{3CBCCB22-7657-5903-2FBD-2DECF0B04886}"/>
                </a:ext>
              </a:extLst>
            </p:cNvPr>
            <p:cNvSpPr/>
            <p:nvPr/>
          </p:nvSpPr>
          <p:spPr>
            <a:xfrm>
              <a:off x="9519172" y="3642805"/>
              <a:ext cx="295598" cy="267704"/>
            </a:xfrm>
            <a:custGeom>
              <a:avLst/>
              <a:gdLst>
                <a:gd name="connsiteX0" fmla="*/ 151647 w 295598"/>
                <a:gd name="connsiteY0" fmla="*/ 1 h 267704"/>
                <a:gd name="connsiteX1" fmla="*/ 143055 w 295598"/>
                <a:gd name="connsiteY1" fmla="*/ 4097 h 267704"/>
                <a:gd name="connsiteX2" fmla="*/ 142196 w 295598"/>
                <a:gd name="connsiteY2" fmla="*/ 4735 h 267704"/>
                <a:gd name="connsiteX3" fmla="*/ 49378 w 295598"/>
                <a:gd name="connsiteY3" fmla="*/ 27782 h 267704"/>
                <a:gd name="connsiteX4" fmla="*/ 23662 w 295598"/>
                <a:gd name="connsiteY4" fmla="*/ 109551 h 267704"/>
                <a:gd name="connsiteX5" fmla="*/ 23440 w 295598"/>
                <a:gd name="connsiteY5" fmla="*/ 109774 h 267704"/>
                <a:gd name="connsiteX6" fmla="*/ 9249 w 295598"/>
                <a:gd name="connsiteY6" fmla="*/ 123887 h 267704"/>
                <a:gd name="connsiteX7" fmla="*/ 9043 w 295598"/>
                <a:gd name="connsiteY7" fmla="*/ 168127 h 267704"/>
                <a:gd name="connsiteX8" fmla="*/ 9249 w 295598"/>
                <a:gd name="connsiteY8" fmla="*/ 168334 h 267704"/>
                <a:gd name="connsiteX9" fmla="*/ 35809 w 295598"/>
                <a:gd name="connsiteY9" fmla="*/ 177253 h 267704"/>
                <a:gd name="connsiteX10" fmla="*/ 63702 w 295598"/>
                <a:gd name="connsiteY10" fmla="*/ 200374 h 267704"/>
                <a:gd name="connsiteX11" fmla="*/ 93580 w 295598"/>
                <a:gd name="connsiteY11" fmla="*/ 229194 h 267704"/>
                <a:gd name="connsiteX12" fmla="*/ 102794 w 295598"/>
                <a:gd name="connsiteY12" fmla="*/ 249836 h 267704"/>
                <a:gd name="connsiteX13" fmla="*/ 144078 w 295598"/>
                <a:gd name="connsiteY13" fmla="*/ 252760 h 267704"/>
                <a:gd name="connsiteX14" fmla="*/ 149810 w 295598"/>
                <a:gd name="connsiteY14" fmla="*/ 258459 h 267704"/>
                <a:gd name="connsiteX15" fmla="*/ 194664 w 295598"/>
                <a:gd name="connsiteY15" fmla="*/ 258459 h 267704"/>
                <a:gd name="connsiteX16" fmla="*/ 203848 w 295598"/>
                <a:gd name="connsiteY16" fmla="*/ 238899 h 267704"/>
                <a:gd name="connsiteX17" fmla="*/ 232586 w 295598"/>
                <a:gd name="connsiteY17" fmla="*/ 210228 h 267704"/>
                <a:gd name="connsiteX18" fmla="*/ 260286 w 295598"/>
                <a:gd name="connsiteY18" fmla="*/ 186424 h 267704"/>
                <a:gd name="connsiteX19" fmla="*/ 286357 w 295598"/>
                <a:gd name="connsiteY19" fmla="*/ 177431 h 267704"/>
                <a:gd name="connsiteX20" fmla="*/ 286548 w 295598"/>
                <a:gd name="connsiteY20" fmla="*/ 133190 h 267704"/>
                <a:gd name="connsiteX21" fmla="*/ 286357 w 295598"/>
                <a:gd name="connsiteY21" fmla="*/ 132999 h 267704"/>
                <a:gd name="connsiteX22" fmla="*/ 274018 w 295598"/>
                <a:gd name="connsiteY22" fmla="*/ 120696 h 267704"/>
                <a:gd name="connsiteX23" fmla="*/ 276566 w 295598"/>
                <a:gd name="connsiteY23" fmla="*/ 110813 h 267704"/>
                <a:gd name="connsiteX24" fmla="*/ 268789 w 295598"/>
                <a:gd name="connsiteY24" fmla="*/ 46955 h 267704"/>
                <a:gd name="connsiteX25" fmla="*/ 190235 w 295598"/>
                <a:gd name="connsiteY25" fmla="*/ 60 h 267704"/>
                <a:gd name="connsiteX26" fmla="*/ 166431 w 295598"/>
                <a:gd name="connsiteY26" fmla="*/ 60 h 267704"/>
                <a:gd name="connsiteX27" fmla="*/ 163379 w 295598"/>
                <a:gd name="connsiteY27" fmla="*/ 1 h 267704"/>
                <a:gd name="connsiteX28" fmla="*/ 151662 w 295598"/>
                <a:gd name="connsiteY28" fmla="*/ 1 h 267704"/>
                <a:gd name="connsiteX29" fmla="*/ 194975 w 295598"/>
                <a:gd name="connsiteY29" fmla="*/ 73386 h 267704"/>
                <a:gd name="connsiteX30" fmla="*/ 246288 w 295598"/>
                <a:gd name="connsiteY30" fmla="*/ 124466 h 267704"/>
                <a:gd name="connsiteX31" fmla="*/ 246332 w 295598"/>
                <a:gd name="connsiteY31" fmla="*/ 124525 h 267704"/>
                <a:gd name="connsiteX32" fmla="*/ 246540 w 295598"/>
                <a:gd name="connsiteY32" fmla="*/ 124718 h 267704"/>
                <a:gd name="connsiteX33" fmla="*/ 270611 w 295598"/>
                <a:gd name="connsiteY33" fmla="*/ 148685 h 267704"/>
                <a:gd name="connsiteX34" fmla="*/ 270658 w 295598"/>
                <a:gd name="connsiteY34" fmla="*/ 161697 h 267704"/>
                <a:gd name="connsiteX35" fmla="*/ 270611 w 295598"/>
                <a:gd name="connsiteY35" fmla="*/ 161745 h 267704"/>
                <a:gd name="connsiteX36" fmla="*/ 257487 w 295598"/>
                <a:gd name="connsiteY36" fmla="*/ 161745 h 267704"/>
                <a:gd name="connsiteX37" fmla="*/ 233415 w 295598"/>
                <a:gd name="connsiteY37" fmla="*/ 137778 h 267704"/>
                <a:gd name="connsiteX38" fmla="*/ 217654 w 295598"/>
                <a:gd name="connsiteY38" fmla="*/ 137778 h 267704"/>
                <a:gd name="connsiteX39" fmla="*/ 217417 w 295598"/>
                <a:gd name="connsiteY39" fmla="*/ 138030 h 267704"/>
                <a:gd name="connsiteX40" fmla="*/ 217346 w 295598"/>
                <a:gd name="connsiteY40" fmla="*/ 153645 h 267704"/>
                <a:gd name="connsiteX41" fmla="*/ 217417 w 295598"/>
                <a:gd name="connsiteY41" fmla="*/ 153716 h 267704"/>
                <a:gd name="connsiteX42" fmla="*/ 236171 w 295598"/>
                <a:gd name="connsiteY42" fmla="*/ 172400 h 267704"/>
                <a:gd name="connsiteX43" fmla="*/ 236218 w 295598"/>
                <a:gd name="connsiteY43" fmla="*/ 185412 h 267704"/>
                <a:gd name="connsiteX44" fmla="*/ 236171 w 295598"/>
                <a:gd name="connsiteY44" fmla="*/ 185459 h 267704"/>
                <a:gd name="connsiteX45" fmla="*/ 224039 w 295598"/>
                <a:gd name="connsiteY45" fmla="*/ 186350 h 267704"/>
                <a:gd name="connsiteX46" fmla="*/ 209418 w 295598"/>
                <a:gd name="connsiteY46" fmla="*/ 187389 h 267704"/>
                <a:gd name="connsiteX47" fmla="*/ 208500 w 295598"/>
                <a:gd name="connsiteY47" fmla="*/ 201962 h 267704"/>
                <a:gd name="connsiteX48" fmla="*/ 207685 w 295598"/>
                <a:gd name="connsiteY48" fmla="*/ 214116 h 267704"/>
                <a:gd name="connsiteX49" fmla="*/ 195390 w 295598"/>
                <a:gd name="connsiteY49" fmla="*/ 214858 h 267704"/>
                <a:gd name="connsiteX50" fmla="*/ 180651 w 295598"/>
                <a:gd name="connsiteY50" fmla="*/ 215704 h 267704"/>
                <a:gd name="connsiteX51" fmla="*/ 179703 w 295598"/>
                <a:gd name="connsiteY51" fmla="*/ 230381 h 267704"/>
                <a:gd name="connsiteX52" fmla="*/ 178903 w 295598"/>
                <a:gd name="connsiteY52" fmla="*/ 242758 h 267704"/>
                <a:gd name="connsiteX53" fmla="*/ 165571 w 295598"/>
                <a:gd name="connsiteY53" fmla="*/ 242758 h 267704"/>
                <a:gd name="connsiteX54" fmla="*/ 160061 w 295598"/>
                <a:gd name="connsiteY54" fmla="*/ 237281 h 267704"/>
                <a:gd name="connsiteX55" fmla="*/ 161616 w 295598"/>
                <a:gd name="connsiteY55" fmla="*/ 235723 h 267704"/>
                <a:gd name="connsiteX56" fmla="*/ 161807 w 295598"/>
                <a:gd name="connsiteY56" fmla="*/ 191483 h 267704"/>
                <a:gd name="connsiteX57" fmla="*/ 161616 w 295598"/>
                <a:gd name="connsiteY57" fmla="*/ 191292 h 267704"/>
                <a:gd name="connsiteX58" fmla="*/ 140878 w 295598"/>
                <a:gd name="connsiteY58" fmla="*/ 182120 h 267704"/>
                <a:gd name="connsiteX59" fmla="*/ 111933 w 295598"/>
                <a:gd name="connsiteY59" fmla="*/ 152380 h 267704"/>
                <a:gd name="connsiteX60" fmla="*/ 102794 w 295598"/>
                <a:gd name="connsiteY60" fmla="*/ 132732 h 267704"/>
                <a:gd name="connsiteX61" fmla="*/ 76234 w 295598"/>
                <a:gd name="connsiteY61" fmla="*/ 123813 h 267704"/>
                <a:gd name="connsiteX62" fmla="*/ 44860 w 295598"/>
                <a:gd name="connsiteY62" fmla="*/ 100588 h 267704"/>
                <a:gd name="connsiteX63" fmla="*/ 65139 w 295598"/>
                <a:gd name="connsiteY63" fmla="*/ 43453 h 267704"/>
                <a:gd name="connsiteX64" fmla="*/ 118184 w 295598"/>
                <a:gd name="connsiteY64" fmla="*/ 22973 h 267704"/>
                <a:gd name="connsiteX65" fmla="*/ 96009 w 295598"/>
                <a:gd name="connsiteY65" fmla="*/ 39787 h 267704"/>
                <a:gd name="connsiteX66" fmla="*/ 89362 w 295598"/>
                <a:gd name="connsiteY66" fmla="*/ 87893 h 267704"/>
                <a:gd name="connsiteX67" fmla="*/ 89491 w 295598"/>
                <a:gd name="connsiteY67" fmla="*/ 88063 h 267704"/>
                <a:gd name="connsiteX68" fmla="*/ 137752 w 295598"/>
                <a:gd name="connsiteY68" fmla="*/ 94607 h 267704"/>
                <a:gd name="connsiteX69" fmla="*/ 165734 w 295598"/>
                <a:gd name="connsiteY69" fmla="*/ 73371 h 267704"/>
                <a:gd name="connsiteX70" fmla="*/ 194975 w 295598"/>
                <a:gd name="connsiteY70" fmla="*/ 73371 h 267704"/>
                <a:gd name="connsiteX71" fmla="*/ 109415 w 295598"/>
                <a:gd name="connsiteY71" fmla="*/ 57551 h 267704"/>
                <a:gd name="connsiteX72" fmla="*/ 155913 w 295598"/>
                <a:gd name="connsiteY72" fmla="*/ 22261 h 267704"/>
                <a:gd name="connsiteX73" fmla="*/ 163379 w 295598"/>
                <a:gd name="connsiteY73" fmla="*/ 22261 h 267704"/>
                <a:gd name="connsiteX74" fmla="*/ 166149 w 295598"/>
                <a:gd name="connsiteY74" fmla="*/ 22335 h 267704"/>
                <a:gd name="connsiteX75" fmla="*/ 190235 w 295598"/>
                <a:gd name="connsiteY75" fmla="*/ 22335 h 267704"/>
                <a:gd name="connsiteX76" fmla="*/ 249221 w 295598"/>
                <a:gd name="connsiteY76" fmla="*/ 57507 h 267704"/>
                <a:gd name="connsiteX77" fmla="*/ 255798 w 295598"/>
                <a:gd name="connsiteY77" fmla="*/ 101953 h 267704"/>
                <a:gd name="connsiteX78" fmla="*/ 208233 w 295598"/>
                <a:gd name="connsiteY78" fmla="*/ 54524 h 267704"/>
                <a:gd name="connsiteX79" fmla="*/ 200249 w 295598"/>
                <a:gd name="connsiteY79" fmla="*/ 51125 h 267704"/>
                <a:gd name="connsiteX80" fmla="*/ 162016 w 295598"/>
                <a:gd name="connsiteY80" fmla="*/ 51125 h 267704"/>
                <a:gd name="connsiteX81" fmla="*/ 155306 w 295598"/>
                <a:gd name="connsiteY81" fmla="*/ 53381 h 267704"/>
                <a:gd name="connsiteX82" fmla="*/ 124347 w 295598"/>
                <a:gd name="connsiteY82" fmla="*/ 76873 h 267704"/>
                <a:gd name="connsiteX83" fmla="*/ 107134 w 295598"/>
                <a:gd name="connsiteY83" fmla="*/ 74543 h 267704"/>
                <a:gd name="connsiteX84" fmla="*/ 109358 w 295598"/>
                <a:gd name="connsiteY84" fmla="*/ 57606 h 267704"/>
                <a:gd name="connsiteX85" fmla="*/ 109430 w 295598"/>
                <a:gd name="connsiteY85" fmla="*/ 57551 h 267704"/>
                <a:gd name="connsiteX86" fmla="*/ 59732 w 295598"/>
                <a:gd name="connsiteY86" fmla="*/ 175605 h 267704"/>
                <a:gd name="connsiteX87" fmla="*/ 59685 w 295598"/>
                <a:gd name="connsiteY87" fmla="*/ 162593 h 267704"/>
                <a:gd name="connsiteX88" fmla="*/ 59732 w 295598"/>
                <a:gd name="connsiteY88" fmla="*/ 162546 h 267704"/>
                <a:gd name="connsiteX89" fmla="*/ 73908 w 295598"/>
                <a:gd name="connsiteY89" fmla="*/ 148418 h 267704"/>
                <a:gd name="connsiteX90" fmla="*/ 87032 w 295598"/>
                <a:gd name="connsiteY90" fmla="*/ 148418 h 267704"/>
                <a:gd name="connsiteX91" fmla="*/ 87151 w 295598"/>
                <a:gd name="connsiteY91" fmla="*/ 161359 h 267704"/>
                <a:gd name="connsiteX92" fmla="*/ 87032 w 295598"/>
                <a:gd name="connsiteY92" fmla="*/ 161478 h 267704"/>
                <a:gd name="connsiteX93" fmla="*/ 72856 w 295598"/>
                <a:gd name="connsiteY93" fmla="*/ 175591 h 267704"/>
                <a:gd name="connsiteX94" fmla="*/ 72723 w 295598"/>
                <a:gd name="connsiteY94" fmla="*/ 175724 h 267704"/>
                <a:gd name="connsiteX95" fmla="*/ 59732 w 295598"/>
                <a:gd name="connsiteY95" fmla="*/ 175605 h 267704"/>
                <a:gd name="connsiteX96" fmla="*/ 52459 w 295598"/>
                <a:gd name="connsiteY96" fmla="*/ 125609 h 267704"/>
                <a:gd name="connsiteX97" fmla="*/ 52311 w 295598"/>
                <a:gd name="connsiteY97" fmla="*/ 138520 h 267704"/>
                <a:gd name="connsiteX98" fmla="*/ 38134 w 295598"/>
                <a:gd name="connsiteY98" fmla="*/ 152648 h 267704"/>
                <a:gd name="connsiteX99" fmla="*/ 25010 w 295598"/>
                <a:gd name="connsiteY99" fmla="*/ 152648 h 267704"/>
                <a:gd name="connsiteX100" fmla="*/ 24963 w 295598"/>
                <a:gd name="connsiteY100" fmla="*/ 139636 h 267704"/>
                <a:gd name="connsiteX101" fmla="*/ 25010 w 295598"/>
                <a:gd name="connsiteY101" fmla="*/ 139588 h 267704"/>
                <a:gd name="connsiteX102" fmla="*/ 39201 w 295598"/>
                <a:gd name="connsiteY102" fmla="*/ 125475 h 267704"/>
                <a:gd name="connsiteX103" fmla="*/ 52325 w 295598"/>
                <a:gd name="connsiteY103" fmla="*/ 125475 h 267704"/>
                <a:gd name="connsiteX104" fmla="*/ 52459 w 295598"/>
                <a:gd name="connsiteY104" fmla="*/ 125609 h 267704"/>
                <a:gd name="connsiteX105" fmla="*/ 131679 w 295598"/>
                <a:gd name="connsiteY105" fmla="*/ 234150 h 267704"/>
                <a:gd name="connsiteX106" fmla="*/ 118555 w 295598"/>
                <a:gd name="connsiteY106" fmla="*/ 234150 h 267704"/>
                <a:gd name="connsiteX107" fmla="*/ 118507 w 295598"/>
                <a:gd name="connsiteY107" fmla="*/ 221138 h 267704"/>
                <a:gd name="connsiteX108" fmla="*/ 118555 w 295598"/>
                <a:gd name="connsiteY108" fmla="*/ 221091 h 267704"/>
                <a:gd name="connsiteX109" fmla="*/ 132731 w 295598"/>
                <a:gd name="connsiteY109" fmla="*/ 206978 h 267704"/>
                <a:gd name="connsiteX110" fmla="*/ 145855 w 295598"/>
                <a:gd name="connsiteY110" fmla="*/ 206978 h 267704"/>
                <a:gd name="connsiteX111" fmla="*/ 145903 w 295598"/>
                <a:gd name="connsiteY111" fmla="*/ 219990 h 267704"/>
                <a:gd name="connsiteX112" fmla="*/ 145855 w 295598"/>
                <a:gd name="connsiteY112" fmla="*/ 220037 h 267704"/>
                <a:gd name="connsiteX113" fmla="*/ 131679 w 295598"/>
                <a:gd name="connsiteY113" fmla="*/ 234150 h 267704"/>
                <a:gd name="connsiteX114" fmla="*/ 101742 w 295598"/>
                <a:gd name="connsiteY114" fmla="*/ 204351 h 267704"/>
                <a:gd name="connsiteX115" fmla="*/ 88617 w 295598"/>
                <a:gd name="connsiteY115" fmla="*/ 204351 h 267704"/>
                <a:gd name="connsiteX116" fmla="*/ 88484 w 295598"/>
                <a:gd name="connsiteY116" fmla="*/ 191410 h 267704"/>
                <a:gd name="connsiteX117" fmla="*/ 88617 w 295598"/>
                <a:gd name="connsiteY117" fmla="*/ 191292 h 267704"/>
                <a:gd name="connsiteX118" fmla="*/ 102794 w 295598"/>
                <a:gd name="connsiteY118" fmla="*/ 177178 h 267704"/>
                <a:gd name="connsiteX119" fmla="*/ 102912 w 295598"/>
                <a:gd name="connsiteY119" fmla="*/ 177045 h 267704"/>
                <a:gd name="connsiteX120" fmla="*/ 115918 w 295598"/>
                <a:gd name="connsiteY120" fmla="*/ 177178 h 267704"/>
                <a:gd name="connsiteX121" fmla="*/ 115965 w 295598"/>
                <a:gd name="connsiteY121" fmla="*/ 190190 h 267704"/>
                <a:gd name="connsiteX122" fmla="*/ 115918 w 295598"/>
                <a:gd name="connsiteY122" fmla="*/ 190238 h 267704"/>
                <a:gd name="connsiteX123" fmla="*/ 101742 w 295598"/>
                <a:gd name="connsiteY123" fmla="*/ 204351 h 267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95598" h="267704">
                  <a:moveTo>
                    <a:pt x="151647" y="1"/>
                  </a:moveTo>
                  <a:cubicBezTo>
                    <a:pt x="148314" y="2"/>
                    <a:pt x="145159" y="1506"/>
                    <a:pt x="143055" y="4097"/>
                  </a:cubicBezTo>
                  <a:lnTo>
                    <a:pt x="142196" y="4735"/>
                  </a:lnTo>
                  <a:cubicBezTo>
                    <a:pt x="109380" y="-5271"/>
                    <a:pt x="73731" y="3581"/>
                    <a:pt x="49378" y="27782"/>
                  </a:cubicBezTo>
                  <a:cubicBezTo>
                    <a:pt x="27868" y="49121"/>
                    <a:pt x="18247" y="79714"/>
                    <a:pt x="23662" y="109551"/>
                  </a:cubicBezTo>
                  <a:lnTo>
                    <a:pt x="23440" y="109774"/>
                  </a:lnTo>
                  <a:lnTo>
                    <a:pt x="9249" y="123887"/>
                  </a:lnTo>
                  <a:cubicBezTo>
                    <a:pt x="-3002" y="136047"/>
                    <a:pt x="-3094" y="155855"/>
                    <a:pt x="9043" y="168127"/>
                  </a:cubicBezTo>
                  <a:cubicBezTo>
                    <a:pt x="9112" y="168197"/>
                    <a:pt x="9180" y="168265"/>
                    <a:pt x="9249" y="168334"/>
                  </a:cubicBezTo>
                  <a:cubicBezTo>
                    <a:pt x="16235" y="175285"/>
                    <a:pt x="26053" y="178582"/>
                    <a:pt x="35809" y="177253"/>
                  </a:cubicBezTo>
                  <a:cubicBezTo>
                    <a:pt x="39325" y="190072"/>
                    <a:pt x="50475" y="199313"/>
                    <a:pt x="63702" y="200374"/>
                  </a:cubicBezTo>
                  <a:cubicBezTo>
                    <a:pt x="65074" y="216110"/>
                    <a:pt x="77832" y="228416"/>
                    <a:pt x="93580" y="229194"/>
                  </a:cubicBezTo>
                  <a:cubicBezTo>
                    <a:pt x="93965" y="236718"/>
                    <a:pt x="97031" y="244108"/>
                    <a:pt x="102794" y="249836"/>
                  </a:cubicBezTo>
                  <a:cubicBezTo>
                    <a:pt x="114051" y="261056"/>
                    <a:pt x="131709" y="262020"/>
                    <a:pt x="144078" y="252760"/>
                  </a:cubicBezTo>
                  <a:lnTo>
                    <a:pt x="149810" y="258459"/>
                  </a:lnTo>
                  <a:cubicBezTo>
                    <a:pt x="162230" y="270786"/>
                    <a:pt x="182245" y="270786"/>
                    <a:pt x="194664" y="258459"/>
                  </a:cubicBezTo>
                  <a:cubicBezTo>
                    <a:pt x="200145" y="252997"/>
                    <a:pt x="203211" y="246022"/>
                    <a:pt x="203848" y="238899"/>
                  </a:cubicBezTo>
                  <a:cubicBezTo>
                    <a:pt x="219107" y="237604"/>
                    <a:pt x="231230" y="225509"/>
                    <a:pt x="232586" y="210228"/>
                  </a:cubicBezTo>
                  <a:cubicBezTo>
                    <a:pt x="245931" y="208999"/>
                    <a:pt x="257042" y="199451"/>
                    <a:pt x="260286" y="186424"/>
                  </a:cubicBezTo>
                  <a:cubicBezTo>
                    <a:pt x="269893" y="187577"/>
                    <a:pt x="279496" y="184263"/>
                    <a:pt x="286357" y="177431"/>
                  </a:cubicBezTo>
                  <a:cubicBezTo>
                    <a:pt x="298605" y="165266"/>
                    <a:pt x="298689" y="145459"/>
                    <a:pt x="286548" y="133190"/>
                  </a:cubicBezTo>
                  <a:cubicBezTo>
                    <a:pt x="286485" y="133127"/>
                    <a:pt x="286421" y="133063"/>
                    <a:pt x="286357" y="132999"/>
                  </a:cubicBezTo>
                  <a:lnTo>
                    <a:pt x="274018" y="120696"/>
                  </a:lnTo>
                  <a:lnTo>
                    <a:pt x="276566" y="110813"/>
                  </a:lnTo>
                  <a:cubicBezTo>
                    <a:pt x="282078" y="89304"/>
                    <a:pt x="279302" y="66505"/>
                    <a:pt x="268789" y="46955"/>
                  </a:cubicBezTo>
                  <a:cubicBezTo>
                    <a:pt x="253206" y="18040"/>
                    <a:pt x="223036" y="29"/>
                    <a:pt x="190235" y="60"/>
                  </a:cubicBezTo>
                  <a:lnTo>
                    <a:pt x="166431" y="60"/>
                  </a:lnTo>
                  <a:cubicBezTo>
                    <a:pt x="165414" y="16"/>
                    <a:pt x="164397" y="-4"/>
                    <a:pt x="163379" y="1"/>
                  </a:cubicBezTo>
                  <a:lnTo>
                    <a:pt x="151662" y="1"/>
                  </a:lnTo>
                  <a:close/>
                  <a:moveTo>
                    <a:pt x="194975" y="73386"/>
                  </a:moveTo>
                  <a:lnTo>
                    <a:pt x="246288" y="124466"/>
                  </a:lnTo>
                  <a:lnTo>
                    <a:pt x="246332" y="124525"/>
                  </a:lnTo>
                  <a:lnTo>
                    <a:pt x="246540" y="124718"/>
                  </a:lnTo>
                  <a:lnTo>
                    <a:pt x="270611" y="148685"/>
                  </a:lnTo>
                  <a:cubicBezTo>
                    <a:pt x="274211" y="152265"/>
                    <a:pt x="274231" y="158091"/>
                    <a:pt x="270658" y="161697"/>
                  </a:cubicBezTo>
                  <a:cubicBezTo>
                    <a:pt x="270642" y="161713"/>
                    <a:pt x="270627" y="161728"/>
                    <a:pt x="270611" y="161745"/>
                  </a:cubicBezTo>
                  <a:cubicBezTo>
                    <a:pt x="266974" y="165346"/>
                    <a:pt x="261123" y="165346"/>
                    <a:pt x="257487" y="161745"/>
                  </a:cubicBezTo>
                  <a:lnTo>
                    <a:pt x="233415" y="137778"/>
                  </a:lnTo>
                  <a:cubicBezTo>
                    <a:pt x="229051" y="133447"/>
                    <a:pt x="222018" y="133447"/>
                    <a:pt x="217654" y="137778"/>
                  </a:cubicBezTo>
                  <a:lnTo>
                    <a:pt x="217417" y="138030"/>
                  </a:lnTo>
                  <a:cubicBezTo>
                    <a:pt x="213093" y="142322"/>
                    <a:pt x="213062" y="149313"/>
                    <a:pt x="217346" y="153645"/>
                  </a:cubicBezTo>
                  <a:cubicBezTo>
                    <a:pt x="217370" y="153669"/>
                    <a:pt x="217393" y="153692"/>
                    <a:pt x="217417" y="153716"/>
                  </a:cubicBezTo>
                  <a:lnTo>
                    <a:pt x="236171" y="172400"/>
                  </a:lnTo>
                  <a:cubicBezTo>
                    <a:pt x="239770" y="175979"/>
                    <a:pt x="239791" y="181806"/>
                    <a:pt x="236218" y="185412"/>
                  </a:cubicBezTo>
                  <a:cubicBezTo>
                    <a:pt x="236202" y="185428"/>
                    <a:pt x="236187" y="185443"/>
                    <a:pt x="236171" y="185459"/>
                  </a:cubicBezTo>
                  <a:cubicBezTo>
                    <a:pt x="232901" y="188718"/>
                    <a:pt x="227746" y="189097"/>
                    <a:pt x="224039" y="186350"/>
                  </a:cubicBezTo>
                  <a:cubicBezTo>
                    <a:pt x="219584" y="183009"/>
                    <a:pt x="213357" y="183451"/>
                    <a:pt x="209418" y="187389"/>
                  </a:cubicBezTo>
                  <a:cubicBezTo>
                    <a:pt x="205491" y="191321"/>
                    <a:pt x="205099" y="197566"/>
                    <a:pt x="208500" y="201962"/>
                  </a:cubicBezTo>
                  <a:cubicBezTo>
                    <a:pt x="211327" y="205639"/>
                    <a:pt x="210978" y="210851"/>
                    <a:pt x="207685" y="214116"/>
                  </a:cubicBezTo>
                  <a:cubicBezTo>
                    <a:pt x="204355" y="217422"/>
                    <a:pt x="199092" y="217740"/>
                    <a:pt x="195390" y="214858"/>
                  </a:cubicBezTo>
                  <a:cubicBezTo>
                    <a:pt x="190961" y="211396"/>
                    <a:pt x="184657" y="211758"/>
                    <a:pt x="180651" y="215704"/>
                  </a:cubicBezTo>
                  <a:cubicBezTo>
                    <a:pt x="176655" y="219642"/>
                    <a:pt x="176247" y="225958"/>
                    <a:pt x="179703" y="230381"/>
                  </a:cubicBezTo>
                  <a:cubicBezTo>
                    <a:pt x="182599" y="234115"/>
                    <a:pt x="182255" y="239429"/>
                    <a:pt x="178903" y="242758"/>
                  </a:cubicBezTo>
                  <a:cubicBezTo>
                    <a:pt x="175210" y="246417"/>
                    <a:pt x="169264" y="246417"/>
                    <a:pt x="165571" y="242758"/>
                  </a:cubicBezTo>
                  <a:lnTo>
                    <a:pt x="160061" y="237281"/>
                  </a:lnTo>
                  <a:lnTo>
                    <a:pt x="161616" y="235723"/>
                  </a:lnTo>
                  <a:cubicBezTo>
                    <a:pt x="173864" y="223559"/>
                    <a:pt x="173948" y="203751"/>
                    <a:pt x="161807" y="191483"/>
                  </a:cubicBezTo>
                  <a:cubicBezTo>
                    <a:pt x="161744" y="191419"/>
                    <a:pt x="161680" y="191355"/>
                    <a:pt x="161616" y="191292"/>
                  </a:cubicBezTo>
                  <a:cubicBezTo>
                    <a:pt x="156076" y="185767"/>
                    <a:pt x="148686" y="182499"/>
                    <a:pt x="140878" y="182120"/>
                  </a:cubicBezTo>
                  <a:cubicBezTo>
                    <a:pt x="140004" y="166354"/>
                    <a:pt x="127644" y="153654"/>
                    <a:pt x="111933" y="152380"/>
                  </a:cubicBezTo>
                  <a:cubicBezTo>
                    <a:pt x="111327" y="144947"/>
                    <a:pt x="108084" y="137978"/>
                    <a:pt x="102794" y="132732"/>
                  </a:cubicBezTo>
                  <a:cubicBezTo>
                    <a:pt x="95808" y="125781"/>
                    <a:pt x="85990" y="122483"/>
                    <a:pt x="76234" y="123813"/>
                  </a:cubicBezTo>
                  <a:cubicBezTo>
                    <a:pt x="72364" y="109756"/>
                    <a:pt x="59409" y="100166"/>
                    <a:pt x="44860" y="100588"/>
                  </a:cubicBezTo>
                  <a:cubicBezTo>
                    <a:pt x="42581" y="79443"/>
                    <a:pt x="50046" y="58410"/>
                    <a:pt x="65139" y="43453"/>
                  </a:cubicBezTo>
                  <a:cubicBezTo>
                    <a:pt x="79176" y="29483"/>
                    <a:pt x="98419" y="22053"/>
                    <a:pt x="118184" y="22973"/>
                  </a:cubicBezTo>
                  <a:lnTo>
                    <a:pt x="96009" y="39787"/>
                  </a:lnTo>
                  <a:cubicBezTo>
                    <a:pt x="80914" y="51233"/>
                    <a:pt x="77938" y="72770"/>
                    <a:pt x="89362" y="87893"/>
                  </a:cubicBezTo>
                  <a:cubicBezTo>
                    <a:pt x="89405" y="87950"/>
                    <a:pt x="89448" y="88006"/>
                    <a:pt x="89491" y="88063"/>
                  </a:cubicBezTo>
                  <a:cubicBezTo>
                    <a:pt x="101051" y="103159"/>
                    <a:pt x="122603" y="106082"/>
                    <a:pt x="137752" y="94607"/>
                  </a:cubicBezTo>
                  <a:lnTo>
                    <a:pt x="165734" y="73371"/>
                  </a:lnTo>
                  <a:lnTo>
                    <a:pt x="194975" y="73371"/>
                  </a:lnTo>
                  <a:close/>
                  <a:moveTo>
                    <a:pt x="109415" y="57551"/>
                  </a:moveTo>
                  <a:lnTo>
                    <a:pt x="155913" y="22261"/>
                  </a:lnTo>
                  <a:lnTo>
                    <a:pt x="163379" y="22261"/>
                  </a:lnTo>
                  <a:cubicBezTo>
                    <a:pt x="164303" y="22254"/>
                    <a:pt x="165226" y="22279"/>
                    <a:pt x="166149" y="22335"/>
                  </a:cubicBezTo>
                  <a:lnTo>
                    <a:pt x="190235" y="22335"/>
                  </a:lnTo>
                  <a:cubicBezTo>
                    <a:pt x="214856" y="22302"/>
                    <a:pt x="237510" y="35809"/>
                    <a:pt x="249221" y="57507"/>
                  </a:cubicBezTo>
                  <a:cubicBezTo>
                    <a:pt x="256553" y="71160"/>
                    <a:pt x="258849" y="86861"/>
                    <a:pt x="255798" y="101953"/>
                  </a:cubicBezTo>
                  <a:lnTo>
                    <a:pt x="208233" y="54524"/>
                  </a:lnTo>
                  <a:cubicBezTo>
                    <a:pt x="206141" y="52354"/>
                    <a:pt x="203260" y="51127"/>
                    <a:pt x="200249" y="51125"/>
                  </a:cubicBezTo>
                  <a:lnTo>
                    <a:pt x="162016" y="51125"/>
                  </a:lnTo>
                  <a:cubicBezTo>
                    <a:pt x="159594" y="51124"/>
                    <a:pt x="157238" y="51916"/>
                    <a:pt x="155306" y="53381"/>
                  </a:cubicBezTo>
                  <a:lnTo>
                    <a:pt x="124347" y="76873"/>
                  </a:lnTo>
                  <a:cubicBezTo>
                    <a:pt x="118943" y="80959"/>
                    <a:pt x="111262" y="79919"/>
                    <a:pt x="107134" y="74543"/>
                  </a:cubicBezTo>
                  <a:cubicBezTo>
                    <a:pt x="103079" y="69251"/>
                    <a:pt x="104075" y="61667"/>
                    <a:pt x="109358" y="57606"/>
                  </a:cubicBezTo>
                  <a:cubicBezTo>
                    <a:pt x="109382" y="57587"/>
                    <a:pt x="109406" y="57569"/>
                    <a:pt x="109430" y="57551"/>
                  </a:cubicBezTo>
                  <a:close/>
                  <a:moveTo>
                    <a:pt x="59732" y="175605"/>
                  </a:moveTo>
                  <a:cubicBezTo>
                    <a:pt x="56132" y="172026"/>
                    <a:pt x="56111" y="166200"/>
                    <a:pt x="59685" y="162593"/>
                  </a:cubicBezTo>
                  <a:cubicBezTo>
                    <a:pt x="59700" y="162577"/>
                    <a:pt x="59716" y="162562"/>
                    <a:pt x="59732" y="162546"/>
                  </a:cubicBezTo>
                  <a:lnTo>
                    <a:pt x="73908" y="148418"/>
                  </a:lnTo>
                  <a:cubicBezTo>
                    <a:pt x="77544" y="144816"/>
                    <a:pt x="83397" y="144816"/>
                    <a:pt x="87032" y="148418"/>
                  </a:cubicBezTo>
                  <a:cubicBezTo>
                    <a:pt x="90605" y="151971"/>
                    <a:pt x="90658" y="157741"/>
                    <a:pt x="87151" y="161359"/>
                  </a:cubicBezTo>
                  <a:lnTo>
                    <a:pt x="87032" y="161478"/>
                  </a:lnTo>
                  <a:lnTo>
                    <a:pt x="72856" y="175591"/>
                  </a:lnTo>
                  <a:lnTo>
                    <a:pt x="72723" y="175724"/>
                  </a:lnTo>
                  <a:cubicBezTo>
                    <a:pt x="69071" y="179207"/>
                    <a:pt x="63319" y="179154"/>
                    <a:pt x="59732" y="175605"/>
                  </a:cubicBezTo>
                  <a:close/>
                  <a:moveTo>
                    <a:pt x="52459" y="125609"/>
                  </a:moveTo>
                  <a:cubicBezTo>
                    <a:pt x="55954" y="129224"/>
                    <a:pt x="55888" y="134986"/>
                    <a:pt x="52311" y="138520"/>
                  </a:cubicBezTo>
                  <a:lnTo>
                    <a:pt x="38134" y="152648"/>
                  </a:lnTo>
                  <a:cubicBezTo>
                    <a:pt x="34499" y="156249"/>
                    <a:pt x="28646" y="156249"/>
                    <a:pt x="25010" y="152648"/>
                  </a:cubicBezTo>
                  <a:cubicBezTo>
                    <a:pt x="21410" y="149068"/>
                    <a:pt x="21389" y="143242"/>
                    <a:pt x="24963" y="139636"/>
                  </a:cubicBezTo>
                  <a:cubicBezTo>
                    <a:pt x="24978" y="139619"/>
                    <a:pt x="24994" y="139604"/>
                    <a:pt x="25010" y="139588"/>
                  </a:cubicBezTo>
                  <a:lnTo>
                    <a:pt x="39201" y="125475"/>
                  </a:lnTo>
                  <a:cubicBezTo>
                    <a:pt x="42837" y="121873"/>
                    <a:pt x="48689" y="121873"/>
                    <a:pt x="52325" y="125475"/>
                  </a:cubicBezTo>
                  <a:lnTo>
                    <a:pt x="52459" y="125609"/>
                  </a:lnTo>
                  <a:close/>
                  <a:moveTo>
                    <a:pt x="131679" y="234150"/>
                  </a:moveTo>
                  <a:cubicBezTo>
                    <a:pt x="128042" y="237752"/>
                    <a:pt x="122191" y="237752"/>
                    <a:pt x="118555" y="234150"/>
                  </a:cubicBezTo>
                  <a:cubicBezTo>
                    <a:pt x="114955" y="230571"/>
                    <a:pt x="114934" y="224744"/>
                    <a:pt x="118507" y="221138"/>
                  </a:cubicBezTo>
                  <a:cubicBezTo>
                    <a:pt x="118524" y="221122"/>
                    <a:pt x="118538" y="221107"/>
                    <a:pt x="118555" y="221091"/>
                  </a:cubicBezTo>
                  <a:lnTo>
                    <a:pt x="132731" y="206978"/>
                  </a:lnTo>
                  <a:cubicBezTo>
                    <a:pt x="136367" y="203376"/>
                    <a:pt x="142219" y="203376"/>
                    <a:pt x="145855" y="206978"/>
                  </a:cubicBezTo>
                  <a:cubicBezTo>
                    <a:pt x="149455" y="210557"/>
                    <a:pt x="149475" y="216383"/>
                    <a:pt x="145903" y="219990"/>
                  </a:cubicBezTo>
                  <a:cubicBezTo>
                    <a:pt x="145886" y="220006"/>
                    <a:pt x="145871" y="220021"/>
                    <a:pt x="145855" y="220037"/>
                  </a:cubicBezTo>
                  <a:lnTo>
                    <a:pt x="131679" y="234150"/>
                  </a:lnTo>
                  <a:close/>
                  <a:moveTo>
                    <a:pt x="101742" y="204351"/>
                  </a:moveTo>
                  <a:cubicBezTo>
                    <a:pt x="98109" y="207962"/>
                    <a:pt x="92250" y="207962"/>
                    <a:pt x="88617" y="204351"/>
                  </a:cubicBezTo>
                  <a:cubicBezTo>
                    <a:pt x="85041" y="200803"/>
                    <a:pt x="84981" y="195031"/>
                    <a:pt x="88484" y="191410"/>
                  </a:cubicBezTo>
                  <a:lnTo>
                    <a:pt x="88617" y="191292"/>
                  </a:lnTo>
                  <a:lnTo>
                    <a:pt x="102794" y="177178"/>
                  </a:lnTo>
                  <a:lnTo>
                    <a:pt x="102912" y="177045"/>
                  </a:lnTo>
                  <a:cubicBezTo>
                    <a:pt x="106569" y="173557"/>
                    <a:pt x="112333" y="173617"/>
                    <a:pt x="115918" y="177178"/>
                  </a:cubicBezTo>
                  <a:cubicBezTo>
                    <a:pt x="119517" y="180758"/>
                    <a:pt x="119538" y="186584"/>
                    <a:pt x="115965" y="190190"/>
                  </a:cubicBezTo>
                  <a:cubicBezTo>
                    <a:pt x="115949" y="190207"/>
                    <a:pt x="115934" y="190222"/>
                    <a:pt x="115918" y="190238"/>
                  </a:cubicBezTo>
                  <a:lnTo>
                    <a:pt x="101742" y="204351"/>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F97A5DD7-556C-B2B0-EAE5-9F0E2C92CC8B}"/>
              </a:ext>
            </a:extLst>
          </p:cNvPr>
          <p:cNvGrpSpPr/>
          <p:nvPr/>
        </p:nvGrpSpPr>
        <p:grpSpPr>
          <a:xfrm>
            <a:off x="5774201" y="3416663"/>
            <a:ext cx="720480" cy="720480"/>
            <a:chOff x="5774201" y="3416663"/>
            <a:chExt cx="720480" cy="720480"/>
          </a:xfrm>
        </p:grpSpPr>
        <p:sp>
          <p:nvSpPr>
            <p:cNvPr id="84" name="Oval 83">
              <a:extLst>
                <a:ext uri="{FF2B5EF4-FFF2-40B4-BE49-F238E27FC236}">
                  <a16:creationId xmlns:a16="http://schemas.microsoft.com/office/drawing/2014/main" id="{463C0EBB-33F2-E190-0FA8-854581F54ABC}"/>
                </a:ext>
              </a:extLst>
            </p:cNvPr>
            <p:cNvSpPr>
              <a:spLocks/>
            </p:cNvSpPr>
            <p:nvPr/>
          </p:nvSpPr>
          <p:spPr bwMode="auto">
            <a:xfrm>
              <a:off x="5774201" y="3416663"/>
              <a:ext cx="720480" cy="72048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16" name="Graphic 329" descr="Icon of a monitor">
              <a:extLst>
                <a:ext uri="{FF2B5EF4-FFF2-40B4-BE49-F238E27FC236}">
                  <a16:creationId xmlns:a16="http://schemas.microsoft.com/office/drawing/2014/main" id="{378D1C34-ECA2-F8FC-9775-195F0980012C}"/>
                </a:ext>
              </a:extLst>
            </p:cNvPr>
            <p:cNvSpPr/>
            <p:nvPr/>
          </p:nvSpPr>
          <p:spPr>
            <a:xfrm>
              <a:off x="5988671" y="3638414"/>
              <a:ext cx="291540" cy="276978"/>
            </a:xfrm>
            <a:custGeom>
              <a:avLst/>
              <a:gdLst>
                <a:gd name="connsiteX0" fmla="*/ 75204 w 316630"/>
                <a:gd name="connsiteY0" fmla="*/ 300814 h 300814"/>
                <a:gd name="connsiteX1" fmla="*/ 63333 w 316630"/>
                <a:gd name="connsiteY1" fmla="*/ 288937 h 300814"/>
                <a:gd name="connsiteX2" fmla="*/ 73589 w 316630"/>
                <a:gd name="connsiteY2" fmla="*/ 277177 h 300814"/>
                <a:gd name="connsiteX3" fmla="*/ 75204 w 316630"/>
                <a:gd name="connsiteY3" fmla="*/ 277066 h 300814"/>
                <a:gd name="connsiteX4" fmla="*/ 102894 w 316630"/>
                <a:gd name="connsiteY4" fmla="*/ 277066 h 300814"/>
                <a:gd name="connsiteX5" fmla="*/ 102894 w 316630"/>
                <a:gd name="connsiteY5" fmla="*/ 237517 h 300814"/>
                <a:gd name="connsiteX6" fmla="*/ 35623 w 316630"/>
                <a:gd name="connsiteY6" fmla="*/ 237517 h 300814"/>
                <a:gd name="connsiteX7" fmla="*/ 79 w 316630"/>
                <a:gd name="connsiteY7" fmla="*/ 204332 h 300814"/>
                <a:gd name="connsiteX8" fmla="*/ 0 w 316630"/>
                <a:gd name="connsiteY8" fmla="*/ 201894 h 300814"/>
                <a:gd name="connsiteX9" fmla="*/ 0 w 316630"/>
                <a:gd name="connsiteY9" fmla="*/ 35623 h 300814"/>
                <a:gd name="connsiteX10" fmla="*/ 33185 w 316630"/>
                <a:gd name="connsiteY10" fmla="*/ 79 h 300814"/>
                <a:gd name="connsiteX11" fmla="*/ 35623 w 316630"/>
                <a:gd name="connsiteY11" fmla="*/ 0 h 300814"/>
                <a:gd name="connsiteX12" fmla="*/ 281008 w 316630"/>
                <a:gd name="connsiteY12" fmla="*/ 0 h 300814"/>
                <a:gd name="connsiteX13" fmla="*/ 316552 w 316630"/>
                <a:gd name="connsiteY13" fmla="*/ 33185 h 300814"/>
                <a:gd name="connsiteX14" fmla="*/ 316631 w 316630"/>
                <a:gd name="connsiteY14" fmla="*/ 35623 h 300814"/>
                <a:gd name="connsiteX15" fmla="*/ 316631 w 316630"/>
                <a:gd name="connsiteY15" fmla="*/ 201894 h 300814"/>
                <a:gd name="connsiteX16" fmla="*/ 283446 w 316630"/>
                <a:gd name="connsiteY16" fmla="*/ 237438 h 300814"/>
                <a:gd name="connsiteX17" fmla="*/ 281008 w 316630"/>
                <a:gd name="connsiteY17" fmla="*/ 237517 h 300814"/>
                <a:gd name="connsiteX18" fmla="*/ 213721 w 316630"/>
                <a:gd name="connsiteY18" fmla="*/ 237517 h 300814"/>
                <a:gd name="connsiteX19" fmla="*/ 213721 w 316630"/>
                <a:gd name="connsiteY19" fmla="*/ 277066 h 300814"/>
                <a:gd name="connsiteX20" fmla="*/ 241443 w 316630"/>
                <a:gd name="connsiteY20" fmla="*/ 277066 h 300814"/>
                <a:gd name="connsiteX21" fmla="*/ 253438 w 316630"/>
                <a:gd name="connsiteY21" fmla="*/ 288818 h 300814"/>
                <a:gd name="connsiteX22" fmla="*/ 243058 w 316630"/>
                <a:gd name="connsiteY22" fmla="*/ 300719 h 300814"/>
                <a:gd name="connsiteX23" fmla="*/ 241443 w 316630"/>
                <a:gd name="connsiteY23" fmla="*/ 300814 h 300814"/>
                <a:gd name="connsiteX24" fmla="*/ 75204 w 316630"/>
                <a:gd name="connsiteY24" fmla="*/ 300814 h 300814"/>
                <a:gd name="connsiteX25" fmla="*/ 189956 w 316630"/>
                <a:gd name="connsiteY25" fmla="*/ 237517 h 300814"/>
                <a:gd name="connsiteX26" fmla="*/ 126627 w 316630"/>
                <a:gd name="connsiteY26" fmla="*/ 237517 h 300814"/>
                <a:gd name="connsiteX27" fmla="*/ 126643 w 316630"/>
                <a:gd name="connsiteY27" fmla="*/ 277066 h 300814"/>
                <a:gd name="connsiteX28" fmla="*/ 189972 w 316630"/>
                <a:gd name="connsiteY28" fmla="*/ 277066 h 300814"/>
                <a:gd name="connsiteX29" fmla="*/ 189956 w 316630"/>
                <a:gd name="connsiteY29" fmla="*/ 237517 h 300814"/>
                <a:gd name="connsiteX30" fmla="*/ 280992 w 316630"/>
                <a:gd name="connsiteY30" fmla="*/ 23749 h 300814"/>
                <a:gd name="connsiteX31" fmla="*/ 35623 w 316630"/>
                <a:gd name="connsiteY31" fmla="*/ 23749 h 300814"/>
                <a:gd name="connsiteX32" fmla="*/ 23859 w 316630"/>
                <a:gd name="connsiteY32" fmla="*/ 34008 h 300814"/>
                <a:gd name="connsiteX33" fmla="*/ 23749 w 316630"/>
                <a:gd name="connsiteY33" fmla="*/ 35623 h 300814"/>
                <a:gd name="connsiteX34" fmla="*/ 23749 w 316630"/>
                <a:gd name="connsiteY34" fmla="*/ 201894 h 300814"/>
                <a:gd name="connsiteX35" fmla="*/ 34008 w 316630"/>
                <a:gd name="connsiteY35" fmla="*/ 213657 h 300814"/>
                <a:gd name="connsiteX36" fmla="*/ 35623 w 316630"/>
                <a:gd name="connsiteY36" fmla="*/ 213768 h 300814"/>
                <a:gd name="connsiteX37" fmla="*/ 281008 w 316630"/>
                <a:gd name="connsiteY37" fmla="*/ 213768 h 300814"/>
                <a:gd name="connsiteX38" fmla="*/ 292772 w 316630"/>
                <a:gd name="connsiteY38" fmla="*/ 203509 h 300814"/>
                <a:gd name="connsiteX39" fmla="*/ 292882 w 316630"/>
                <a:gd name="connsiteY39" fmla="*/ 201894 h 300814"/>
                <a:gd name="connsiteX40" fmla="*/ 292882 w 316630"/>
                <a:gd name="connsiteY40" fmla="*/ 35623 h 300814"/>
                <a:gd name="connsiteX41" fmla="*/ 282623 w 316630"/>
                <a:gd name="connsiteY41" fmla="*/ 23859 h 300814"/>
                <a:gd name="connsiteX42" fmla="*/ 281008 w 316630"/>
                <a:gd name="connsiteY42" fmla="*/ 23749 h 30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16630" h="300814">
                  <a:moveTo>
                    <a:pt x="75204" y="300814"/>
                  </a:moveTo>
                  <a:cubicBezTo>
                    <a:pt x="68646" y="300813"/>
                    <a:pt x="63331" y="295495"/>
                    <a:pt x="63333" y="288937"/>
                  </a:cubicBezTo>
                  <a:cubicBezTo>
                    <a:pt x="63335" y="283005"/>
                    <a:pt x="67713" y="277986"/>
                    <a:pt x="73589" y="277177"/>
                  </a:cubicBezTo>
                  <a:lnTo>
                    <a:pt x="75204" y="277066"/>
                  </a:lnTo>
                  <a:lnTo>
                    <a:pt x="102894" y="277066"/>
                  </a:lnTo>
                  <a:lnTo>
                    <a:pt x="102894" y="237517"/>
                  </a:lnTo>
                  <a:lnTo>
                    <a:pt x="35623" y="237517"/>
                  </a:lnTo>
                  <a:cubicBezTo>
                    <a:pt x="16893" y="237518"/>
                    <a:pt x="1361" y="223017"/>
                    <a:pt x="79" y="204332"/>
                  </a:cubicBezTo>
                  <a:lnTo>
                    <a:pt x="0" y="201894"/>
                  </a:lnTo>
                  <a:lnTo>
                    <a:pt x="0" y="35623"/>
                  </a:lnTo>
                  <a:cubicBezTo>
                    <a:pt x="-2" y="16893"/>
                    <a:pt x="14499" y="1361"/>
                    <a:pt x="33185" y="79"/>
                  </a:cubicBezTo>
                  <a:lnTo>
                    <a:pt x="35623" y="0"/>
                  </a:lnTo>
                  <a:lnTo>
                    <a:pt x="281008" y="0"/>
                  </a:lnTo>
                  <a:cubicBezTo>
                    <a:pt x="299738" y="-2"/>
                    <a:pt x="315269" y="14499"/>
                    <a:pt x="316552" y="33185"/>
                  </a:cubicBezTo>
                  <a:lnTo>
                    <a:pt x="316631" y="35623"/>
                  </a:lnTo>
                  <a:lnTo>
                    <a:pt x="316631" y="201894"/>
                  </a:lnTo>
                  <a:cubicBezTo>
                    <a:pt x="316632" y="220624"/>
                    <a:pt x="302132" y="236155"/>
                    <a:pt x="283446" y="237438"/>
                  </a:cubicBezTo>
                  <a:lnTo>
                    <a:pt x="281008" y="237517"/>
                  </a:lnTo>
                  <a:lnTo>
                    <a:pt x="213721" y="237517"/>
                  </a:lnTo>
                  <a:lnTo>
                    <a:pt x="213721" y="277066"/>
                  </a:lnTo>
                  <a:lnTo>
                    <a:pt x="241443" y="277066"/>
                  </a:lnTo>
                  <a:cubicBezTo>
                    <a:pt x="248001" y="276999"/>
                    <a:pt x="253371" y="282260"/>
                    <a:pt x="253438" y="288818"/>
                  </a:cubicBezTo>
                  <a:cubicBezTo>
                    <a:pt x="253499" y="294844"/>
                    <a:pt x="249036" y="299961"/>
                    <a:pt x="243058" y="300719"/>
                  </a:cubicBezTo>
                  <a:lnTo>
                    <a:pt x="241443" y="300814"/>
                  </a:lnTo>
                  <a:lnTo>
                    <a:pt x="75204" y="300814"/>
                  </a:lnTo>
                  <a:close/>
                  <a:moveTo>
                    <a:pt x="189956" y="237517"/>
                  </a:moveTo>
                  <a:lnTo>
                    <a:pt x="126627" y="237517"/>
                  </a:lnTo>
                  <a:lnTo>
                    <a:pt x="126643" y="277066"/>
                  </a:lnTo>
                  <a:lnTo>
                    <a:pt x="189972" y="277066"/>
                  </a:lnTo>
                  <a:lnTo>
                    <a:pt x="189956" y="237517"/>
                  </a:lnTo>
                  <a:close/>
                  <a:moveTo>
                    <a:pt x="280992" y="23749"/>
                  </a:moveTo>
                  <a:lnTo>
                    <a:pt x="35623" y="23749"/>
                  </a:lnTo>
                  <a:cubicBezTo>
                    <a:pt x="29689" y="23749"/>
                    <a:pt x="24666" y="28129"/>
                    <a:pt x="23859" y="34008"/>
                  </a:cubicBezTo>
                  <a:lnTo>
                    <a:pt x="23749" y="35623"/>
                  </a:lnTo>
                  <a:lnTo>
                    <a:pt x="23749" y="201894"/>
                  </a:lnTo>
                  <a:cubicBezTo>
                    <a:pt x="23749" y="207910"/>
                    <a:pt x="28213" y="212882"/>
                    <a:pt x="34008" y="213657"/>
                  </a:cubicBezTo>
                  <a:lnTo>
                    <a:pt x="35623" y="213768"/>
                  </a:lnTo>
                  <a:lnTo>
                    <a:pt x="281008" y="213768"/>
                  </a:lnTo>
                  <a:cubicBezTo>
                    <a:pt x="286942" y="213768"/>
                    <a:pt x="291964" y="209387"/>
                    <a:pt x="292772" y="203509"/>
                  </a:cubicBezTo>
                  <a:lnTo>
                    <a:pt x="292882" y="201894"/>
                  </a:lnTo>
                  <a:lnTo>
                    <a:pt x="292882" y="35623"/>
                  </a:lnTo>
                  <a:cubicBezTo>
                    <a:pt x="292882" y="29689"/>
                    <a:pt x="288502" y="24666"/>
                    <a:pt x="282623" y="23859"/>
                  </a:cubicBezTo>
                  <a:lnTo>
                    <a:pt x="281008" y="23749"/>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322750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6" presetClass="entr" presetSubtype="37"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arn(outVertical)">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64" presetClass="path" presetSubtype="0" accel="50000" decel="50000" fill="hold" nodeType="withEffect">
                                  <p:stCondLst>
                                    <p:cond delay="0"/>
                                  </p:stCondLst>
                                  <p:childTnLst>
                                    <p:animMotion origin="layout" path="M 3.95833E-6 0.01528 L 3.95833E-6 -1.11111E-6 " pathEditMode="relative" rAng="0" ptsTypes="AA">
                                      <p:cBhvr>
                                        <p:cTn id="16" dur="500" fill="hold"/>
                                        <p:tgtEl>
                                          <p:spTgt spid="3"/>
                                        </p:tgtEl>
                                        <p:attrNameLst>
                                          <p:attrName>ppt_x</p:attrName>
                                          <p:attrName>ppt_y</p:attrName>
                                        </p:attrNameLst>
                                      </p:cBhvr>
                                      <p:rCtr x="0" y="-764"/>
                                    </p:animMotion>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64" presetClass="path" presetSubtype="0" accel="50000" decel="50000" fill="hold" nodeType="withEffect">
                                  <p:stCondLst>
                                    <p:cond delay="0"/>
                                  </p:stCondLst>
                                  <p:childTnLst>
                                    <p:animMotion origin="layout" path="M 3.95833E-6 0.01528 L 3.95833E-6 -1.11111E-6 " pathEditMode="relative" rAng="0" ptsTypes="AA">
                                      <p:cBhvr>
                                        <p:cTn id="21" dur="500" fill="hold"/>
                                        <p:tgtEl>
                                          <p:spTgt spid="5"/>
                                        </p:tgtEl>
                                        <p:attrNameLst>
                                          <p:attrName>ppt_x</p:attrName>
                                          <p:attrName>ppt_y</p:attrName>
                                        </p:attrNameLst>
                                      </p:cBhvr>
                                      <p:rCtr x="0" y="-764"/>
                                    </p:animMotion>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64" presetClass="path" presetSubtype="0" accel="50000" decel="50000" fill="hold" nodeType="withEffect">
                                  <p:stCondLst>
                                    <p:cond delay="0"/>
                                  </p:stCondLst>
                                  <p:childTnLst>
                                    <p:animMotion origin="layout" path="M 3.95833E-6 0.01528 L 3.95833E-6 -1.11111E-6 " pathEditMode="relative" rAng="0" ptsTypes="AA">
                                      <p:cBhvr>
                                        <p:cTn id="26" dur="500" fill="hold"/>
                                        <p:tgtEl>
                                          <p:spTgt spid="6"/>
                                        </p:tgtEl>
                                        <p:attrNameLst>
                                          <p:attrName>ppt_x</p:attrName>
                                          <p:attrName>ppt_y</p:attrName>
                                        </p:attrNameLst>
                                      </p:cBhvr>
                                      <p:rCtr x="0" y="-764"/>
                                    </p:animMotion>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childTnLst>
                          </p:cTn>
                        </p:par>
                        <p:par>
                          <p:cTn id="34" fill="hold">
                            <p:stCondLst>
                              <p:cond delay="1500"/>
                            </p:stCondLst>
                            <p:childTnLst>
                              <p:par>
                                <p:cTn id="35" presetID="22" presetClass="entr" presetSubtype="1" fill="hold" nodeType="after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up)">
                                      <p:cBhvr>
                                        <p:cTn id="37" dur="500"/>
                                        <p:tgtEl>
                                          <p:spTgt spid="4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childTnLst>
                                </p:cTn>
                              </p:par>
                            </p:childTnLst>
                          </p:cTn>
                        </p:par>
                        <p:par>
                          <p:cTn id="41" fill="hold">
                            <p:stCondLst>
                              <p:cond delay="2000"/>
                            </p:stCondLst>
                            <p:childTnLst>
                              <p:par>
                                <p:cTn id="42" presetID="22" presetClass="entr" presetSubtype="4"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down)">
                                      <p:cBhvr>
                                        <p:cTn id="44" dur="500"/>
                                        <p:tgtEl>
                                          <p:spTgt spid="1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childTnLst>
                          </p:cTn>
                        </p:par>
                        <p:par>
                          <p:cTn id="48" fill="hold">
                            <p:stCondLst>
                              <p:cond delay="2500"/>
                            </p:stCondLst>
                            <p:childTnLst>
                              <p:par>
                                <p:cTn id="49" presetID="22" presetClass="entr" presetSubtype="1" fill="hold" nodeType="after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wipe(up)">
                                      <p:cBhvr>
                                        <p:cTn id="51" dur="500"/>
                                        <p:tgtEl>
                                          <p:spTgt spid="4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7"/>
                                        </p:tgtEl>
                                        <p:attrNameLst>
                                          <p:attrName>style.visibility</p:attrName>
                                        </p:attrNameLst>
                                      </p:cBhvr>
                                      <p:to>
                                        <p:strVal val="visible"/>
                                      </p:to>
                                    </p:set>
                                    <p:animEffect transition="in" filter="fade">
                                      <p:cBhvr>
                                        <p:cTn id="54" dur="500"/>
                                        <p:tgtEl>
                                          <p:spTgt spid="77"/>
                                        </p:tgtEl>
                                      </p:cBhvr>
                                    </p:animEffect>
                                  </p:childTnLst>
                                </p:cTn>
                              </p:par>
                            </p:childTnLst>
                          </p:cTn>
                        </p:par>
                        <p:par>
                          <p:cTn id="55" fill="hold">
                            <p:stCondLst>
                              <p:cond delay="3000"/>
                            </p:stCondLst>
                            <p:childTnLst>
                              <p:par>
                                <p:cTn id="56" presetID="22" presetClass="entr" presetSubtype="4" fill="hold" nodeType="after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wipe(down)">
                                      <p:cBhvr>
                                        <p:cTn id="58" dur="500"/>
                                        <p:tgtEl>
                                          <p:spTgt spid="3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childTnLst>
                          </p:cTn>
                        </p:par>
                        <p:par>
                          <p:cTn id="62" fill="hold">
                            <p:stCondLst>
                              <p:cond delay="3500"/>
                            </p:stCondLst>
                            <p:childTnLst>
                              <p:par>
                                <p:cTn id="63" presetID="22" presetClass="entr" presetSubtype="1" fill="hold" nodeType="after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wipe(up)">
                                      <p:cBhvr>
                                        <p:cTn id="65" dur="500"/>
                                        <p:tgtEl>
                                          <p:spTgt spid="4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9"/>
                                        </p:tgtEl>
                                        <p:attrNameLst>
                                          <p:attrName>style.visibility</p:attrName>
                                        </p:attrNameLst>
                                      </p:cBhvr>
                                      <p:to>
                                        <p:strVal val="visible"/>
                                      </p:to>
                                    </p:set>
                                    <p:animEffect transition="in" filter="fade">
                                      <p:cBhvr>
                                        <p:cTn id="68"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9" grpId="0" animBg="1"/>
      <p:bldP spid="51" grpId="0" animBg="1"/>
      <p:bldP spid="53" grpId="0" animBg="1"/>
      <p:bldP spid="75" grpId="0" animBg="1"/>
      <p:bldP spid="77" grpId="0" animBg="1"/>
      <p:bldP spid="7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7523C2EB-E429-7670-7649-F634A0755A34}"/>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grpSp>
        <p:nvGrpSpPr>
          <p:cNvPr id="65" name="Group 64">
            <a:extLst>
              <a:ext uri="{FF2B5EF4-FFF2-40B4-BE49-F238E27FC236}">
                <a16:creationId xmlns:a16="http://schemas.microsoft.com/office/drawing/2014/main" id="{D92E8F6B-4A7C-0918-9081-C5D0BA50E3ED}"/>
              </a:ext>
            </a:extLst>
          </p:cNvPr>
          <p:cNvGrpSpPr/>
          <p:nvPr/>
        </p:nvGrpSpPr>
        <p:grpSpPr>
          <a:xfrm>
            <a:off x="6394310" y="1288275"/>
            <a:ext cx="3273739" cy="1416439"/>
            <a:chOff x="6394310" y="1288275"/>
            <a:chExt cx="3273739" cy="1416439"/>
          </a:xfrm>
        </p:grpSpPr>
        <p:sp>
          <p:nvSpPr>
            <p:cNvPr id="66" name="Freeform: Shape 65">
              <a:extLst>
                <a:ext uri="{FF2B5EF4-FFF2-40B4-BE49-F238E27FC236}">
                  <a16:creationId xmlns:a16="http://schemas.microsoft.com/office/drawing/2014/main" id="{939C837A-913D-4551-9A08-3E345152D2B9}"/>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7" name="Rectangle 66">
              <a:extLst>
                <a:ext uri="{FF2B5EF4-FFF2-40B4-BE49-F238E27FC236}">
                  <a16:creationId xmlns:a16="http://schemas.microsoft.com/office/drawing/2014/main" id="{F6DD7C05-46C3-5530-3B63-65B85F8D22D9}"/>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68" name="Group 67">
            <a:extLst>
              <a:ext uri="{FF2B5EF4-FFF2-40B4-BE49-F238E27FC236}">
                <a16:creationId xmlns:a16="http://schemas.microsoft.com/office/drawing/2014/main" id="{6E83F277-AA6A-1E36-0CDD-02CB7DF6C064}"/>
              </a:ext>
            </a:extLst>
          </p:cNvPr>
          <p:cNvGrpSpPr/>
          <p:nvPr/>
        </p:nvGrpSpPr>
        <p:grpSpPr>
          <a:xfrm>
            <a:off x="6394310" y="4121814"/>
            <a:ext cx="3273739" cy="1417099"/>
            <a:chOff x="6394310" y="4121814"/>
            <a:chExt cx="3273739" cy="1417099"/>
          </a:xfrm>
        </p:grpSpPr>
        <p:grpSp>
          <p:nvGrpSpPr>
            <p:cNvPr id="69" name="Group 68">
              <a:extLst>
                <a:ext uri="{FF2B5EF4-FFF2-40B4-BE49-F238E27FC236}">
                  <a16:creationId xmlns:a16="http://schemas.microsoft.com/office/drawing/2014/main" id="{E12295E7-DCA1-85E3-CA2E-AA07EAE95C4F}"/>
                </a:ext>
              </a:extLst>
            </p:cNvPr>
            <p:cNvGrpSpPr/>
            <p:nvPr/>
          </p:nvGrpSpPr>
          <p:grpSpPr>
            <a:xfrm>
              <a:off x="6394310" y="4122474"/>
              <a:ext cx="3273739" cy="1416439"/>
              <a:chOff x="6394310" y="4122474"/>
              <a:chExt cx="3273739" cy="1416439"/>
            </a:xfrm>
          </p:grpSpPr>
          <p:sp>
            <p:nvSpPr>
              <p:cNvPr id="71" name="Freeform: Shape 70">
                <a:extLst>
                  <a:ext uri="{FF2B5EF4-FFF2-40B4-BE49-F238E27FC236}">
                    <a16:creationId xmlns:a16="http://schemas.microsoft.com/office/drawing/2014/main" id="{1F4AF5F6-5CEA-A40E-A4DE-80622CEE8714}"/>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900F87FE-B76D-E955-86F9-2445FFEB3B86}"/>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70" name="Straight Connector 69">
              <a:extLst>
                <a:ext uri="{FF2B5EF4-FFF2-40B4-BE49-F238E27FC236}">
                  <a16:creationId xmlns:a16="http://schemas.microsoft.com/office/drawing/2014/main" id="{56109BAE-E084-80ED-9E76-F3F628E7C2BD}"/>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24A39904-2720-CDF9-C7AB-015C9C81EEB7}"/>
              </a:ext>
            </a:extLst>
          </p:cNvPr>
          <p:cNvGrpSpPr/>
          <p:nvPr/>
        </p:nvGrpSpPr>
        <p:grpSpPr>
          <a:xfrm>
            <a:off x="6394310" y="2704714"/>
            <a:ext cx="3273739" cy="1417100"/>
            <a:chOff x="6394310" y="2704714"/>
            <a:chExt cx="3273739" cy="1417100"/>
          </a:xfrm>
        </p:grpSpPr>
        <p:grpSp>
          <p:nvGrpSpPr>
            <p:cNvPr id="74" name="Group 73">
              <a:extLst>
                <a:ext uri="{FF2B5EF4-FFF2-40B4-BE49-F238E27FC236}">
                  <a16:creationId xmlns:a16="http://schemas.microsoft.com/office/drawing/2014/main" id="{A5CB2E93-7AC9-1B69-F578-D0FB8C407A08}"/>
                </a:ext>
              </a:extLst>
            </p:cNvPr>
            <p:cNvGrpSpPr/>
            <p:nvPr/>
          </p:nvGrpSpPr>
          <p:grpSpPr>
            <a:xfrm>
              <a:off x="6394310" y="2705375"/>
              <a:ext cx="3273739" cy="1416439"/>
              <a:chOff x="6394310" y="2705375"/>
              <a:chExt cx="3273739" cy="1416439"/>
            </a:xfrm>
          </p:grpSpPr>
          <p:sp>
            <p:nvSpPr>
              <p:cNvPr id="76" name="Freeform: Shape 75">
                <a:extLst>
                  <a:ext uri="{FF2B5EF4-FFF2-40B4-BE49-F238E27FC236}">
                    <a16:creationId xmlns:a16="http://schemas.microsoft.com/office/drawing/2014/main" id="{5E6C3480-3885-D5E9-9AF6-3D96A85ECF90}"/>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F0703BDF-D988-609C-680F-89B745C3C3B8}"/>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75" name="Straight Connector 74">
              <a:extLst>
                <a:ext uri="{FF2B5EF4-FFF2-40B4-BE49-F238E27FC236}">
                  <a16:creationId xmlns:a16="http://schemas.microsoft.com/office/drawing/2014/main" id="{BABFFC23-3436-A7C3-D034-AF4CC53751FC}"/>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A67B302-423B-A663-492B-47D863808190}"/>
              </a:ext>
            </a:extLst>
          </p:cNvPr>
          <p:cNvGrpSpPr/>
          <p:nvPr/>
        </p:nvGrpSpPr>
        <p:grpSpPr>
          <a:xfrm>
            <a:off x="3120570" y="5538913"/>
            <a:ext cx="6547478" cy="968420"/>
            <a:chOff x="3120570" y="5538914"/>
            <a:chExt cx="6547478" cy="968420"/>
          </a:xfrm>
        </p:grpSpPr>
        <p:grpSp>
          <p:nvGrpSpPr>
            <p:cNvPr id="79" name="Group 78">
              <a:extLst>
                <a:ext uri="{FF2B5EF4-FFF2-40B4-BE49-F238E27FC236}">
                  <a16:creationId xmlns:a16="http://schemas.microsoft.com/office/drawing/2014/main" id="{8DE6B9A5-8F0C-814B-604C-BA667B12DDC2}"/>
                </a:ext>
              </a:extLst>
            </p:cNvPr>
            <p:cNvGrpSpPr/>
            <p:nvPr/>
          </p:nvGrpSpPr>
          <p:grpSpPr>
            <a:xfrm>
              <a:off x="3120570" y="5538914"/>
              <a:ext cx="6547478" cy="968420"/>
              <a:chOff x="3120570" y="5538914"/>
              <a:chExt cx="6547478" cy="968420"/>
            </a:xfrm>
          </p:grpSpPr>
          <p:sp>
            <p:nvSpPr>
              <p:cNvPr id="81" name="Freeform: Shape 80">
                <a:extLst>
                  <a:ext uri="{FF2B5EF4-FFF2-40B4-BE49-F238E27FC236}">
                    <a16:creationId xmlns:a16="http://schemas.microsoft.com/office/drawing/2014/main" id="{42264AAB-3961-96EA-833B-6CEED124F23A}"/>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2" name="Rectangle 81">
                <a:extLst>
                  <a:ext uri="{FF2B5EF4-FFF2-40B4-BE49-F238E27FC236}">
                    <a16:creationId xmlns:a16="http://schemas.microsoft.com/office/drawing/2014/main" id="{77AC66FB-F9F9-41EF-5706-493F097C12BB}"/>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80" name="Straight Connector 79">
              <a:extLst>
                <a:ext uri="{FF2B5EF4-FFF2-40B4-BE49-F238E27FC236}">
                  <a16:creationId xmlns:a16="http://schemas.microsoft.com/office/drawing/2014/main" id="{BFB5BD43-0F9B-8FBD-ADA4-6046DA994E2E}"/>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C4F390CD-773A-83B1-E468-1BA1C064A8E8}"/>
              </a:ext>
            </a:extLst>
          </p:cNvPr>
          <p:cNvGrpSpPr/>
          <p:nvPr/>
        </p:nvGrpSpPr>
        <p:grpSpPr>
          <a:xfrm>
            <a:off x="3120569" y="1288275"/>
            <a:ext cx="3273740" cy="4250638"/>
            <a:chOff x="3120569" y="1288275"/>
            <a:chExt cx="3273740" cy="4250638"/>
          </a:xfrm>
        </p:grpSpPr>
        <p:grpSp>
          <p:nvGrpSpPr>
            <p:cNvPr id="84" name="Group 83">
              <a:extLst>
                <a:ext uri="{FF2B5EF4-FFF2-40B4-BE49-F238E27FC236}">
                  <a16:creationId xmlns:a16="http://schemas.microsoft.com/office/drawing/2014/main" id="{A1E75EC5-3267-7BC7-9F83-B7AB17B7296B}"/>
                </a:ext>
              </a:extLst>
            </p:cNvPr>
            <p:cNvGrpSpPr/>
            <p:nvPr/>
          </p:nvGrpSpPr>
          <p:grpSpPr>
            <a:xfrm>
              <a:off x="3120569" y="1288275"/>
              <a:ext cx="3273739" cy="4250638"/>
              <a:chOff x="3120569" y="1288275"/>
              <a:chExt cx="3273739" cy="4250638"/>
            </a:xfrm>
          </p:grpSpPr>
          <p:sp>
            <p:nvSpPr>
              <p:cNvPr id="86" name="Freeform: Shape 85">
                <a:extLst>
                  <a:ext uri="{FF2B5EF4-FFF2-40B4-BE49-F238E27FC236}">
                    <a16:creationId xmlns:a16="http://schemas.microsoft.com/office/drawing/2014/main" id="{B937C71A-329C-910C-95F3-98A49CB50C67}"/>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7" name="Rectangle 86">
                <a:extLst>
                  <a:ext uri="{FF2B5EF4-FFF2-40B4-BE49-F238E27FC236}">
                    <a16:creationId xmlns:a16="http://schemas.microsoft.com/office/drawing/2014/main" id="{806BDD52-6C45-9ADE-F307-52150C5B4B8F}"/>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85" name="Straight Connector 84">
              <a:extLst>
                <a:ext uri="{FF2B5EF4-FFF2-40B4-BE49-F238E27FC236}">
                  <a16:creationId xmlns:a16="http://schemas.microsoft.com/office/drawing/2014/main" id="{FDA1A642-1EC0-B158-B559-914441CA5A0B}"/>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DB3E4A4-4639-0A03-A10E-3E3F9CB088A9}"/>
              </a:ext>
            </a:extLst>
          </p:cNvPr>
          <p:cNvGrpSpPr/>
          <p:nvPr/>
        </p:nvGrpSpPr>
        <p:grpSpPr>
          <a:xfrm>
            <a:off x="3120570" y="319856"/>
            <a:ext cx="6547478" cy="968419"/>
            <a:chOff x="3120570" y="319856"/>
            <a:chExt cx="6547478" cy="968419"/>
          </a:xfrm>
        </p:grpSpPr>
        <p:grpSp>
          <p:nvGrpSpPr>
            <p:cNvPr id="89" name="Group 88">
              <a:extLst>
                <a:ext uri="{FF2B5EF4-FFF2-40B4-BE49-F238E27FC236}">
                  <a16:creationId xmlns:a16="http://schemas.microsoft.com/office/drawing/2014/main" id="{8E4E9FAF-97FF-74DB-9825-707FBF0FBF63}"/>
                </a:ext>
              </a:extLst>
            </p:cNvPr>
            <p:cNvGrpSpPr/>
            <p:nvPr/>
          </p:nvGrpSpPr>
          <p:grpSpPr>
            <a:xfrm>
              <a:off x="3120570" y="319856"/>
              <a:ext cx="6547478" cy="968419"/>
              <a:chOff x="3120570" y="319856"/>
              <a:chExt cx="6547478" cy="968419"/>
            </a:xfrm>
          </p:grpSpPr>
          <p:sp>
            <p:nvSpPr>
              <p:cNvPr id="91" name="Freeform: Shape 90">
                <a:extLst>
                  <a:ext uri="{FF2B5EF4-FFF2-40B4-BE49-F238E27FC236}">
                    <a16:creationId xmlns:a16="http://schemas.microsoft.com/office/drawing/2014/main" id="{809B209F-9E90-09EB-253C-6DFAD2E31A2A}"/>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2" name="Rectangle 91">
                <a:extLst>
                  <a:ext uri="{FF2B5EF4-FFF2-40B4-BE49-F238E27FC236}">
                    <a16:creationId xmlns:a16="http://schemas.microsoft.com/office/drawing/2014/main" id="{BACDA070-5749-6045-FF00-F9B7615CF170}"/>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90" name="Straight Connector 89">
              <a:extLst>
                <a:ext uri="{FF2B5EF4-FFF2-40B4-BE49-F238E27FC236}">
                  <a16:creationId xmlns:a16="http://schemas.microsoft.com/office/drawing/2014/main" id="{70177C64-F5B5-09B2-F3CE-70F994B8658C}"/>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3" name="Rectangle: Rounded Corners 92">
            <a:extLst>
              <a:ext uri="{FF2B5EF4-FFF2-40B4-BE49-F238E27FC236}">
                <a16:creationId xmlns:a16="http://schemas.microsoft.com/office/drawing/2014/main" id="{518FE06A-A256-1F0D-2BEA-EF1174752CF7}"/>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94" name="Straight Arrow Connector 93">
            <a:extLst>
              <a:ext uri="{FF2B5EF4-FFF2-40B4-BE49-F238E27FC236}">
                <a16:creationId xmlns:a16="http://schemas.microsoft.com/office/drawing/2014/main" id="{915B0E5D-B5E1-61D0-274A-8DE3EE46A4CE}"/>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4D302EB-EB9F-8CC9-9EFA-740678CABB99}"/>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3EDC936-42EE-2B16-4D9B-C25F3222762D}"/>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D900A62-C224-6E3A-FF54-359C037815AA}"/>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605465F-3F80-720C-22B8-53A190E99946}"/>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B79EF86-A7AB-C556-7B9B-EB0E4C8B281B}"/>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B1BD7B1-3A83-9A0A-6F05-6D130ACC9BB8}"/>
              </a:ext>
            </a:extLst>
          </p:cNvPr>
          <p:cNvGrpSpPr/>
          <p:nvPr/>
        </p:nvGrpSpPr>
        <p:grpSpPr>
          <a:xfrm>
            <a:off x="10038180" y="1436260"/>
            <a:ext cx="1804479" cy="4109440"/>
            <a:chOff x="10038180" y="1436260"/>
            <a:chExt cx="1804479" cy="4109440"/>
          </a:xfrm>
        </p:grpSpPr>
        <p:sp>
          <p:nvSpPr>
            <p:cNvPr id="101" name="Rectangle: Rounded Corners 100">
              <a:extLst>
                <a:ext uri="{FF2B5EF4-FFF2-40B4-BE49-F238E27FC236}">
                  <a16:creationId xmlns:a16="http://schemas.microsoft.com/office/drawing/2014/main" id="{39897F52-FEB3-FAA2-DAC6-A327632094B4}"/>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02" name="Group 101">
              <a:extLst>
                <a:ext uri="{FF2B5EF4-FFF2-40B4-BE49-F238E27FC236}">
                  <a16:creationId xmlns:a16="http://schemas.microsoft.com/office/drawing/2014/main" id="{ED294A38-8D22-9F17-2677-5EB3162DC1F8}"/>
                </a:ext>
              </a:extLst>
            </p:cNvPr>
            <p:cNvGrpSpPr/>
            <p:nvPr/>
          </p:nvGrpSpPr>
          <p:grpSpPr>
            <a:xfrm>
              <a:off x="10395074" y="2088940"/>
              <a:ext cx="1094325" cy="3217834"/>
              <a:chOff x="10395074" y="2088940"/>
              <a:chExt cx="1094325" cy="3217834"/>
            </a:xfrm>
          </p:grpSpPr>
          <p:sp>
            <p:nvSpPr>
              <p:cNvPr id="104" name="Rectangle: Rounded Corners 103">
                <a:extLst>
                  <a:ext uri="{FF2B5EF4-FFF2-40B4-BE49-F238E27FC236}">
                    <a16:creationId xmlns:a16="http://schemas.microsoft.com/office/drawing/2014/main" id="{2B04E10B-5726-5ED9-B1B4-65AEF3568CDE}"/>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5" name="Rectangle: Rounded Corners 104">
                <a:extLst>
                  <a:ext uri="{FF2B5EF4-FFF2-40B4-BE49-F238E27FC236}">
                    <a16:creationId xmlns:a16="http://schemas.microsoft.com/office/drawing/2014/main" id="{5455424C-FCFE-0D6E-C75A-D2E32AD28DB9}"/>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6" name="Rectangle: Rounded Corners 105">
                <a:extLst>
                  <a:ext uri="{FF2B5EF4-FFF2-40B4-BE49-F238E27FC236}">
                    <a16:creationId xmlns:a16="http://schemas.microsoft.com/office/drawing/2014/main" id="{17EB2AF8-F8D4-015A-9E94-4F6ED88DC18B}"/>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36B75D45-66B3-3B2B-DBF9-0322BDBB8766}"/>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E0713823-A08B-3C30-33DE-2B2AABA73188}"/>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9" name="Rectangle: Rounded Corners 108">
                <a:extLst>
                  <a:ext uri="{FF2B5EF4-FFF2-40B4-BE49-F238E27FC236}">
                    <a16:creationId xmlns:a16="http://schemas.microsoft.com/office/drawing/2014/main" id="{4733BA14-A98B-1070-21C7-56C6AAA73730}"/>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0" name="Rectangle: Rounded Corners 109">
                <a:extLst>
                  <a:ext uri="{FF2B5EF4-FFF2-40B4-BE49-F238E27FC236}">
                    <a16:creationId xmlns:a16="http://schemas.microsoft.com/office/drawing/2014/main" id="{9AD22467-9926-30CA-18CD-22AB657FFDE9}"/>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1" name="Rectangle: Rounded Corners 110">
                <a:extLst>
                  <a:ext uri="{FF2B5EF4-FFF2-40B4-BE49-F238E27FC236}">
                    <a16:creationId xmlns:a16="http://schemas.microsoft.com/office/drawing/2014/main" id="{38DA38AF-09C9-DE3F-8613-B9931BF91A1A}"/>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2" name="Rectangle: Rounded Corners 111">
                <a:extLst>
                  <a:ext uri="{FF2B5EF4-FFF2-40B4-BE49-F238E27FC236}">
                    <a16:creationId xmlns:a16="http://schemas.microsoft.com/office/drawing/2014/main" id="{5C87AF1F-7462-3890-E3FF-3D5FBB11141B}"/>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3" name="Rectangle: Rounded Corners 112">
                <a:extLst>
                  <a:ext uri="{FF2B5EF4-FFF2-40B4-BE49-F238E27FC236}">
                    <a16:creationId xmlns:a16="http://schemas.microsoft.com/office/drawing/2014/main" id="{A70EBD5F-13C6-2705-2869-39516FEF7A2A}"/>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90D4674-BE37-8B5F-B8C6-CD1588BF5352}"/>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28D572D7-2D15-C8CF-B859-DDC4EC9F7C50}"/>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6" name="Rectangle: Rounded Corners 115">
                <a:extLst>
                  <a:ext uri="{FF2B5EF4-FFF2-40B4-BE49-F238E27FC236}">
                    <a16:creationId xmlns:a16="http://schemas.microsoft.com/office/drawing/2014/main" id="{4DE9C249-6DBA-A0D8-C1A9-F3696786B443}"/>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7" name="Rectangle: Rounded Corners 116">
                <a:extLst>
                  <a:ext uri="{FF2B5EF4-FFF2-40B4-BE49-F238E27FC236}">
                    <a16:creationId xmlns:a16="http://schemas.microsoft.com/office/drawing/2014/main" id="{C83A8159-6932-BCA7-8D40-6261BEE8F6A4}"/>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8" name="Rectangle: Rounded Corners 117">
                <a:extLst>
                  <a:ext uri="{FF2B5EF4-FFF2-40B4-BE49-F238E27FC236}">
                    <a16:creationId xmlns:a16="http://schemas.microsoft.com/office/drawing/2014/main" id="{904586D0-430D-37C2-BFB1-18ECE767DCBD}"/>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9" name="Rectangle: Rounded Corners 118">
                <a:extLst>
                  <a:ext uri="{FF2B5EF4-FFF2-40B4-BE49-F238E27FC236}">
                    <a16:creationId xmlns:a16="http://schemas.microsoft.com/office/drawing/2014/main" id="{69DC1671-5016-CC7D-0A01-E2770619013B}"/>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A881B31B-A077-227E-29C8-A9912BD8C9AD}"/>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B9EED616-91B7-4805-127B-200DA1CDBA76}"/>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2" name="Rectangle: Rounded Corners 121">
                <a:extLst>
                  <a:ext uri="{FF2B5EF4-FFF2-40B4-BE49-F238E27FC236}">
                    <a16:creationId xmlns:a16="http://schemas.microsoft.com/office/drawing/2014/main" id="{FAB80C6F-AF3B-A0C8-AA6D-B4A38D367B36}"/>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23" name="Rectangle: Rounded Corners 122">
                <a:extLst>
                  <a:ext uri="{FF2B5EF4-FFF2-40B4-BE49-F238E27FC236}">
                    <a16:creationId xmlns:a16="http://schemas.microsoft.com/office/drawing/2014/main" id="{9B127A91-9306-6F7B-A069-7F6C7CA69B39}"/>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24" name="Rectangle: Rounded Corners 123">
                <a:extLst>
                  <a:ext uri="{FF2B5EF4-FFF2-40B4-BE49-F238E27FC236}">
                    <a16:creationId xmlns:a16="http://schemas.microsoft.com/office/drawing/2014/main" id="{C63F5E35-2726-3A6C-341B-22363378B679}"/>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103" name="TextBox 102">
              <a:extLst>
                <a:ext uri="{FF2B5EF4-FFF2-40B4-BE49-F238E27FC236}">
                  <a16:creationId xmlns:a16="http://schemas.microsoft.com/office/drawing/2014/main" id="{D5257973-E919-1EEC-990D-F085BA66459B}"/>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125" name="Straight Arrow Connector 124">
            <a:extLst>
              <a:ext uri="{FF2B5EF4-FFF2-40B4-BE49-F238E27FC236}">
                <a16:creationId xmlns:a16="http://schemas.microsoft.com/office/drawing/2014/main" id="{1C1112BA-3FA5-DE67-8F66-475F15D38267}"/>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86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down)">
                                      <p:cBhvr>
                                        <p:cTn id="7" dur="250"/>
                                        <p:tgtEl>
                                          <p:spTgt spid="93"/>
                                        </p:tgtEl>
                                      </p:cBhvr>
                                    </p:animEffect>
                                  </p:childTnLst>
                                </p:cTn>
                              </p:par>
                              <p:par>
                                <p:cTn id="8" presetID="10" presetClass="entr" presetSubtype="0" fill="hold" nodeType="withEffect">
                                  <p:stCondLst>
                                    <p:cond delay="25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6" presetClass="entr" presetSubtype="42" fill="hold"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barn(outHorizontal)">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6" presetClass="entr" presetSubtype="37"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barn(outVertical)">
                                      <p:cBhvr>
                                        <p:cTn id="26" dur="500"/>
                                        <p:tgtEl>
                                          <p:spTgt spid="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6" presetClass="entr" presetSubtype="37" fill="hold"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barn(outVertical)">
                                      <p:cBhvr>
                                        <p:cTn id="34" dur="5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6" presetClass="entr" presetSubtype="37" fill="hold"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barn(outVertical)">
                                      <p:cBhvr>
                                        <p:cTn id="42" dur="500"/>
                                        <p:tgtEl>
                                          <p:spTgt spid="96"/>
                                        </p:tgtEl>
                                      </p:cBhvr>
                                    </p:animEffect>
                                  </p:childTnLst>
                                </p:cTn>
                              </p:par>
                              <p:par>
                                <p:cTn id="43" presetID="16" presetClass="entr" presetSubtype="42"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barn(outHorizontal)">
                                      <p:cBhvr>
                                        <p:cTn id="45" dur="500"/>
                                        <p:tgtEl>
                                          <p:spTgt spid="9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fade">
                                      <p:cBhvr>
                                        <p:cTn id="50" dur="500"/>
                                        <p:tgtEl>
                                          <p:spTgt spid="88"/>
                                        </p:tgtEl>
                                      </p:cBhvr>
                                    </p:animEffect>
                                  </p:childTnLst>
                                </p:cTn>
                              </p:par>
                              <p:par>
                                <p:cTn id="51" presetID="16" presetClass="entr" presetSubtype="42"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barn(outHorizontal)">
                                      <p:cBhvr>
                                        <p:cTn id="53" dur="500"/>
                                        <p:tgtEl>
                                          <p:spTgt spid="9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ipe(left)">
                                      <p:cBhvr>
                                        <p:cTn id="58" dur="500"/>
                                        <p:tgtEl>
                                          <p:spTgt spid="100"/>
                                        </p:tgtEl>
                                      </p:cBhvr>
                                    </p:animEffect>
                                  </p:childTnLst>
                                </p:cTn>
                              </p:par>
                              <p:par>
                                <p:cTn id="59" presetID="16" presetClass="entr" presetSubtype="37" fill="hold" nodeType="with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barn(outVertical)">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491171" y="193130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56829" y="194544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42859" y="1764390"/>
            <a:ext cx="2671943" cy="374398"/>
          </a:xfrm>
          <a:prstGeom prst="rect">
            <a:avLst/>
          </a:prstGeom>
          <a:solidFill>
            <a:srgbClr val="000000"/>
          </a:solidFill>
        </p:spPr>
        <p:txBody>
          <a:bodyPr wrap="square" lIns="91440" tIns="45720" rIns="91440" bIns="45720" rtlCol="0" anchor="t">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cs typeface="Segoe UI"/>
              </a:rPr>
              <a:t>Build your own </a:t>
            </a: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agent</a:t>
            </a:r>
            <a:endParaRPr lang="en-US" sz="1800" b="1" i="0" u="none" strike="noStrike" kern="1200" cap="none" spc="0" normalizeH="0" baseline="0" noProof="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endParaRP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16931" y="1748926"/>
            <a:ext cx="2792479" cy="646331"/>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 Microsoft 365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6590571" y="3363217"/>
            <a:ext cx="2776530"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6" name="Rectangle: Rounded Corners 15">
            <a:extLst>
              <a:ext uri="{FF2B5EF4-FFF2-40B4-BE49-F238E27FC236}">
                <a16:creationId xmlns:a16="http://schemas.microsoft.com/office/drawing/2014/main" id="{DBAEFB8D-AAE5-D67F-C583-E5F33E1DB584}"/>
              </a:ext>
            </a:extLst>
          </p:cNvPr>
          <p:cNvSpPr/>
          <p:nvPr/>
        </p:nvSpPr>
        <p:spPr>
          <a:xfrm>
            <a:off x="2494259" y="4380817"/>
            <a:ext cx="7209662" cy="1296092"/>
          </a:xfrm>
          <a:prstGeom prst="roundRect">
            <a:avLst>
              <a:gd name="adj" fmla="val 14228"/>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8" name="TextBox 17">
            <a:extLst>
              <a:ext uri="{FF2B5EF4-FFF2-40B4-BE49-F238E27FC236}">
                <a16:creationId xmlns:a16="http://schemas.microsoft.com/office/drawing/2014/main" id="{872CEBC6-C8E2-9081-9456-B25822B3EA5E}"/>
              </a:ext>
            </a:extLst>
          </p:cNvPr>
          <p:cNvSpPr txBox="1"/>
          <p:nvPr/>
        </p:nvSpPr>
        <p:spPr>
          <a:xfrm>
            <a:off x="5100220" y="4223556"/>
            <a:ext cx="1991561" cy="646331"/>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Low &amp; pro-code</a:t>
            </a:r>
          </a:p>
        </p:txBody>
      </p:sp>
      <p:sp>
        <p:nvSpPr>
          <p:cNvPr id="4" name="TextBox 3">
            <a:extLst>
              <a:ext uri="{FF2B5EF4-FFF2-40B4-BE49-F238E27FC236}">
                <a16:creationId xmlns:a16="http://schemas.microsoft.com/office/drawing/2014/main" id="{CD7C2A69-9B2D-D5AC-73BC-BF18362B20C1}"/>
              </a:ext>
            </a:extLst>
          </p:cNvPr>
          <p:cNvSpPr txBox="1"/>
          <p:nvPr/>
        </p:nvSpPr>
        <p:spPr>
          <a:xfrm>
            <a:off x="2164278" y="4854234"/>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Copilot</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Studio</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996" y="2502233"/>
            <a:ext cx="746349" cy="746349"/>
          </a:xfrm>
          <a:prstGeom prst="rect">
            <a:avLst/>
          </a:prstGeom>
        </p:spPr>
      </p:pic>
      <p:sp>
        <p:nvSpPr>
          <p:cNvPr id="6" name="TextBox 5">
            <a:extLst>
              <a:ext uri="{FF2B5EF4-FFF2-40B4-BE49-F238E27FC236}">
                <a16:creationId xmlns:a16="http://schemas.microsoft.com/office/drawing/2014/main" id="{9B62E98F-F2FF-9B58-6F33-3B3FA2905957}"/>
              </a:ext>
            </a:extLst>
          </p:cNvPr>
          <p:cNvSpPr txBox="1"/>
          <p:nvPr/>
        </p:nvSpPr>
        <p:spPr>
          <a:xfrm>
            <a:off x="8234282" y="4862201"/>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Visual Studio</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Code</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7" name="Graphic 14">
            <a:extLst>
              <a:ext uri="{FF2B5EF4-FFF2-40B4-BE49-F238E27FC236}">
                <a16:creationId xmlns:a16="http://schemas.microsoft.com/office/drawing/2014/main" id="{325B4396-713C-B92B-70AC-C4B6FFE39267}"/>
              </a:ext>
            </a:extLst>
          </p:cNvPr>
          <p:cNvSpPr/>
          <p:nvPr/>
        </p:nvSpPr>
        <p:spPr>
          <a:xfrm>
            <a:off x="7659458" y="2555831"/>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a:cs typeface="Segoe UI"/>
              </a:rPr>
              <a:t>Copilot Agents</a:t>
            </a:r>
            <a:endParaRPr lang="en-US" b="1">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051993" y="3334509"/>
            <a:ext cx="2322366"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22" name="Rectangle: Rounded Corners 21">
            <a:extLst>
              <a:ext uri="{FF2B5EF4-FFF2-40B4-BE49-F238E27FC236}">
                <a16:creationId xmlns:a16="http://schemas.microsoft.com/office/drawing/2014/main" id="{7A739078-0C21-65EA-2406-1C6B30AA78D9}"/>
              </a:ext>
              <a:ext uri="{C183D7F6-B498-43B3-948B-1728B52AA6E4}">
                <adec:decorative xmlns:adec="http://schemas.microsoft.com/office/drawing/2017/decorative" val="1"/>
              </a:ext>
            </a:extLst>
          </p:cNvPr>
          <p:cNvSpPr/>
          <p:nvPr/>
        </p:nvSpPr>
        <p:spPr bwMode="auto">
          <a:xfrm>
            <a:off x="4751301" y="4974026"/>
            <a:ext cx="2689397" cy="115611"/>
          </a:xfrm>
          <a:prstGeom prst="roundRect">
            <a:avLst>
              <a:gd name="adj" fmla="val 50000"/>
            </a:avLst>
          </a:prstGeom>
          <a:gradFill>
            <a:gsLst>
              <a:gs pos="0">
                <a:srgbClr val="C03BC4"/>
              </a:gs>
              <a:gs pos="80000">
                <a:srgbClr val="0078D4"/>
              </a:gs>
            </a:gsLst>
            <a:path path="circle">
              <a:fillToRect l="100000" t="100000"/>
            </a:path>
          </a:gra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marL="0" marR="0" lvl="0" indent="0" algn="l" defTabSz="259041" rtl="0" eaLnBrk="1" fontAlgn="base" latinLnBrk="0" hangingPunct="1">
              <a:lnSpc>
                <a:spcPct val="100000"/>
              </a:lnSpc>
              <a:spcBef>
                <a:spcPct val="0"/>
              </a:spcBef>
              <a:spcAft>
                <a:spcPct val="0"/>
              </a:spcAft>
              <a:buClrTx/>
              <a:buSzTx/>
              <a:buFontTx/>
              <a:buNone/>
              <a:tabLst/>
              <a:defRPr/>
            </a:pPr>
            <a:endParaRPr kumimoji="0" lang="en-US" sz="55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25" name="Picture 2" descr="A blue and green rectangles&#10;&#10;Description automatically generated">
            <a:extLst>
              <a:ext uri="{FF2B5EF4-FFF2-40B4-BE49-F238E27FC236}">
                <a16:creationId xmlns:a16="http://schemas.microsoft.com/office/drawing/2014/main" id="{891B4234-8C26-A7FF-B9C2-915E9B8A6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113" y="4731466"/>
            <a:ext cx="653612" cy="619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0AA57B8C-DEBC-9104-4A95-2B1FC6D05BA0}"/>
              </a:ext>
            </a:extLst>
          </p:cNvPr>
          <p:cNvPicPr>
            <a:picLocks noChangeAspect="1"/>
          </p:cNvPicPr>
          <p:nvPr/>
        </p:nvPicPr>
        <p:blipFill>
          <a:blip r:embed="rId5"/>
          <a:stretch>
            <a:fillRect/>
          </a:stretch>
        </p:blipFill>
        <p:spPr>
          <a:xfrm>
            <a:off x="7681374" y="4702405"/>
            <a:ext cx="677333" cy="677333"/>
          </a:xfrm>
          <a:prstGeom prst="rect">
            <a:avLst/>
          </a:prstGeom>
        </p:spPr>
      </p:pic>
    </p:spTree>
    <p:extLst>
      <p:ext uri="{BB962C8B-B14F-4D97-AF65-F5344CB8AC3E}">
        <p14:creationId xmlns:p14="http://schemas.microsoft.com/office/powerpoint/2010/main" val="394461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404C6-6996-3661-3139-2C81EE20CFDA}"/>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31CDA22A-3E15-3DA8-12A5-C913D74D64C8}"/>
              </a:ext>
            </a:extLst>
          </p:cNvPr>
          <p:cNvSpPr txBox="1"/>
          <p:nvPr/>
        </p:nvSpPr>
        <p:spPr>
          <a:xfrm>
            <a:off x="2834640" y="3740554"/>
            <a:ext cx="6522718" cy="1107996"/>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n-ea"/>
                <a:cs typeface="+mn-cs"/>
              </a:rPr>
              <a:t>Make</a:t>
            </a:r>
            <a:br>
              <a:rPr kumimoji="0" lang="en-US" sz="3600" b="0" i="0" u="none" strike="noStrike" kern="1200" cap="none" spc="0" normalizeH="0" baseline="0" noProof="0">
                <a:ln>
                  <a:noFill/>
                </a:ln>
                <a:solidFill>
                  <a:srgbClr val="FFFFFF"/>
                </a:solidFill>
                <a:effectLst/>
                <a:uLnTx/>
                <a:uFillTx/>
                <a:latin typeface="Segoe UI Semibold"/>
                <a:ea typeface="+mn-ea"/>
                <a:cs typeface="+mn-cs"/>
              </a:rPr>
            </a:br>
            <a:r>
              <a:rPr kumimoji="0" lang="en-US" sz="3600" b="0" i="0" u="none" strike="noStrike" kern="1200" cap="none" spc="0" normalizeH="0" baseline="0" noProof="0">
                <a:ln>
                  <a:noFill/>
                </a:ln>
                <a:solidFill>
                  <a:srgbClr val="FFFFFF"/>
                </a:solidFill>
                <a:effectLst/>
                <a:uLnTx/>
                <a:uFillTx/>
                <a:latin typeface="Segoe UI Semibold"/>
                <a:ea typeface="+mn-ea"/>
                <a:cs typeface="+mn-cs"/>
              </a:rPr>
              <a:t>with Microsoft Copilot Studio</a:t>
            </a:r>
          </a:p>
        </p:txBody>
      </p:sp>
      <p:pic>
        <p:nvPicPr>
          <p:cNvPr id="24" name="Picture 2">
            <a:extLst>
              <a:ext uri="{FF2B5EF4-FFF2-40B4-BE49-F238E27FC236}">
                <a16:creationId xmlns:a16="http://schemas.microsoft.com/office/drawing/2014/main" id="{64D10E6D-3EFD-74B3-03AE-1E0FAD3B914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118100" y="1784754"/>
            <a:ext cx="1955800" cy="1955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B2E5353D-53FF-00D9-D215-485B906EE559}"/>
              </a:ext>
            </a:extLst>
          </p:cNvPr>
          <p:cNvSpPr txBox="1">
            <a:spLocks/>
          </p:cNvSpPr>
          <p:nvPr/>
        </p:nvSpPr>
        <p:spPr>
          <a:xfrm>
            <a:off x="4457699" y="5334001"/>
            <a:ext cx="3276601" cy="5460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-MCS agents-</a:t>
            </a:r>
          </a:p>
        </p:txBody>
      </p:sp>
    </p:spTree>
    <p:extLst>
      <p:ext uri="{BB962C8B-B14F-4D97-AF65-F5344CB8AC3E}">
        <p14:creationId xmlns:p14="http://schemas.microsoft.com/office/powerpoint/2010/main" val="235559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64" presetClass="path" presetSubtype="0" accel="50000" decel="50000" fill="hold" nodeType="withEffect">
                                  <p:stCondLst>
                                    <p:cond delay="0"/>
                                  </p:stCondLst>
                                  <p:childTnLst>
                                    <p:animMotion origin="layout" path="M -2.70833E-6 0.0243 L -2.70833E-6 4.44444E-6 " pathEditMode="relative" rAng="0" ptsTypes="AA">
                                      <p:cBhvr>
                                        <p:cTn id="9" dur="500" fill="hold"/>
                                        <p:tgtEl>
                                          <p:spTgt spid="24"/>
                                        </p:tgtEl>
                                        <p:attrNameLst>
                                          <p:attrName>ppt_x</p:attrName>
                                          <p:attrName>ppt_y</p:attrName>
                                        </p:attrNameLst>
                                      </p:cBhvr>
                                      <p:rCtr x="0" y="-1227"/>
                                    </p:animMotion>
                                  </p:childTnLst>
                                </p:cTn>
                              </p:par>
                              <p:par>
                                <p:cTn id="10" presetID="10"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64" presetClass="path" presetSubtype="0" accel="50000" decel="50000" fill="hold" grpId="1" nodeType="withEffect">
                                  <p:stCondLst>
                                    <p:cond delay="0"/>
                                  </p:stCondLst>
                                  <p:childTnLst>
                                    <p:animMotion origin="layout" path="M 0 0.0243 L 0 4.07407E-6 " pathEditMode="relative" rAng="0" ptsTypes="AA">
                                      <p:cBhvr>
                                        <p:cTn id="14" dur="500" fill="hold"/>
                                        <p:tgtEl>
                                          <p:spTgt spid="23"/>
                                        </p:tgtEl>
                                        <p:attrNameLst>
                                          <p:attrName>ppt_x</p:attrName>
                                          <p:attrName>ppt_y</p:attrName>
                                        </p:attrNameLst>
                                      </p:cBhvr>
                                      <p:rCtr x="0" y="-1227"/>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4" presetClass="path" presetSubtype="0" accel="50000" decel="50000" fill="hold" grpId="1" nodeType="withEffect">
                                  <p:stCondLst>
                                    <p:cond delay="0"/>
                                  </p:stCondLst>
                                  <p:childTnLst>
                                    <p:animMotion origin="layout" path="M -2.70833E-6 0.0243 L -2.70833E-6 4.44444E-6 " pathEditMode="relative" rAng="0" ptsTypes="AA">
                                      <p:cBhvr>
                                        <p:cTn id="19" dur="500" fill="hold"/>
                                        <p:tgtEl>
                                          <p:spTgt spid="5"/>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5" grpId="0"/>
      <p:bldP spid="5" grpId="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70B4A9AD-6DC0-4552-8771-F55137647088}" vid="{BC005AFD-40E9-4D76-A459-B3744358F7C7}"/>
    </a:ext>
  </a:extLst>
</a:theme>
</file>

<file path=ppt/theme/theme2.xml><?xml version="1.0" encoding="utf-8"?>
<a:theme xmlns:a="http://schemas.openxmlformats.org/drawingml/2006/main" name="Geek Ready 2024">
  <a:themeElements>
    <a:clrScheme name="Geek Ready 2024">
      <a:dk1>
        <a:srgbClr val="000000"/>
      </a:dk1>
      <a:lt1>
        <a:srgbClr val="FFFFFF"/>
      </a:lt1>
      <a:dk2>
        <a:srgbClr val="011B40"/>
      </a:dk2>
      <a:lt2>
        <a:srgbClr val="FFFFFF"/>
      </a:lt2>
      <a:accent1>
        <a:srgbClr val="11A5F7"/>
      </a:accent1>
      <a:accent2>
        <a:srgbClr val="F83880"/>
      </a:accent2>
      <a:accent3>
        <a:srgbClr val="74D601"/>
      </a:accent3>
      <a:accent4>
        <a:srgbClr val="FFB521"/>
      </a:accent4>
      <a:accent5>
        <a:srgbClr val="FD6406"/>
      </a:accent5>
      <a:accent6>
        <a:srgbClr val="B7BF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9234c5e2-589e-4687-a098-5c92d6cd93d0">
      <Terms xmlns="http://schemas.microsoft.com/office/infopath/2007/PartnerControls"/>
    </lcf76f155ced4ddcb4097134ff3c332f>
    <_ip_UnifiedCompliancePolicyProperties xmlns="http://schemas.microsoft.com/sharepoint/v3" xsi:nil="true"/>
    <TaxCatchAll xmlns="c317b3b7-5ab7-4b4f-b00d-fe301c6647c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8" ma:contentTypeDescription="Create a new document." ma:contentTypeScope="" ma:versionID="e8dce521ce187e89713ee284c576120f">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c557710dfde20caf816af29f9eb7acf1"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element name="MediaServiceBillingMetadata" ma:index="24" nillable="true" ma:displayName="MediaServiceBillingMetadata" ma:hidden="true" ma:internalName="MediaServiceBillingMetadata" ma:readOnly="true">
      <xsd:simpleType>
        <xsd:restriction base="dms:Note"/>
      </xsd:simpleType>
    </xsd:element>
    <xsd:element name="MediaServiceLocation" ma:index="25"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F48049-3FBF-4A87-8DB5-2169279C87D3}">
  <ds:schemaRefs>
    <ds:schemaRef ds:uri="http://purl.org/dc/dcmitype/"/>
    <ds:schemaRef ds:uri="http://schemas.microsoft.com/office/2006/documentManagement/types"/>
    <ds:schemaRef ds:uri="c317b3b7-5ab7-4b4f-b00d-fe301c6647c6"/>
    <ds:schemaRef ds:uri="http://purl.org/dc/terms/"/>
    <ds:schemaRef ds:uri="9234c5e2-589e-4687-a098-5c92d6cd93d0"/>
    <ds:schemaRef ds:uri="http://purl.org/dc/elements/1.1/"/>
    <ds:schemaRef ds:uri="http://schemas.microsoft.com/sharepoint/v3"/>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6938FF1C-31A8-4E56-8DBF-6A4B46B9E5C4}">
  <ds:schemaRefs>
    <ds:schemaRef ds:uri="http://schemas.microsoft.com/sharepoint/v3/contenttype/forms"/>
  </ds:schemaRefs>
</ds:datastoreItem>
</file>

<file path=customXml/itemProps3.xml><?xml version="1.0" encoding="utf-8"?>
<ds:datastoreItem xmlns:ds="http://schemas.openxmlformats.org/officeDocument/2006/customXml" ds:itemID="{40AD9233-4BF1-4BE8-B8EF-F43A2E573B4C}">
  <ds:schemaRefs>
    <ds:schemaRef ds:uri="9234c5e2-589e-4687-a098-5c92d6cd93d0"/>
    <ds:schemaRef ds:uri="c317b3b7-5ab7-4b4f-b00d-fe301c6647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Developer Camp Speaker Slide Template</Template>
  <TotalTime>1</TotalTime>
  <Words>1281</Words>
  <Application>Microsoft Office PowerPoint</Application>
  <PresentationFormat>Widescreen</PresentationFormat>
  <Paragraphs>266</Paragraphs>
  <Slides>26</Slides>
  <Notes>24</Notes>
  <HiddenSlides>0</HiddenSlides>
  <MMClips>0</MMClips>
  <ScaleCrop>false</ScaleCrop>
  <HeadingPairs>
    <vt:vector size="8" baseType="variant">
      <vt:variant>
        <vt:lpstr>Fonts Used</vt:lpstr>
      </vt:variant>
      <vt:variant>
        <vt:i4>16</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45" baseType="lpstr">
      <vt:lpstr>Aptos</vt:lpstr>
      <vt:lpstr>Arial</vt:lpstr>
      <vt:lpstr>Calibri</vt:lpstr>
      <vt:lpstr>Consolas</vt:lpstr>
      <vt:lpstr>Courier New</vt:lpstr>
      <vt:lpstr>Open Sans ExtraBold</vt:lpstr>
      <vt:lpstr>Segoe Sans Display Semibold</vt:lpstr>
      <vt:lpstr>Segoe UI</vt:lpstr>
      <vt:lpstr>Segoe UI Light</vt:lpstr>
      <vt:lpstr>Segoe UI Semibold</vt:lpstr>
      <vt:lpstr>Segoe UI Semibold (Headings)</vt:lpstr>
      <vt:lpstr>Segoe UI Semilight</vt:lpstr>
      <vt:lpstr>Segoe UI Variable Bold Small</vt:lpstr>
      <vt:lpstr>Segoe UI Variable Display Semibold</vt:lpstr>
      <vt:lpstr>Segoe UI Variable Display Semilight</vt:lpstr>
      <vt:lpstr>Wingdings</vt:lpstr>
      <vt:lpstr>Copilot Developer Camp 16:9 Template Dark</vt:lpstr>
      <vt:lpstr>Geek Ready 2024</vt:lpstr>
      <vt:lpstr>think-cell Slide</vt:lpstr>
      <vt:lpstr>Building and extending agents for Microsoft 365 Copilot</vt:lpstr>
      <vt:lpstr>PowerPoint Presentation</vt:lpstr>
      <vt:lpstr>Tailor to your organization with Copilot agents</vt:lpstr>
      <vt:lpstr>PowerPoint Presentation</vt:lpstr>
      <vt:lpstr>PowerPoint Presentation</vt:lpstr>
      <vt:lpstr>PowerPoint Presentation</vt:lpstr>
      <vt:lpstr>PowerPoint Presentation</vt:lpstr>
      <vt:lpstr>Copilot Agents</vt:lpstr>
      <vt:lpstr>PowerPoint Presentation</vt:lpstr>
      <vt:lpstr>PowerPoint Presentation</vt:lpstr>
      <vt:lpstr>DEMO: Overview of MCS Agents</vt:lpstr>
      <vt:lpstr>When &amp; why to use MCS agents</vt:lpstr>
      <vt:lpstr>PowerPoint Presentation</vt:lpstr>
      <vt:lpstr>PowerPoint Presentation</vt:lpstr>
      <vt:lpstr>PowerPoint Presentation</vt:lpstr>
      <vt:lpstr>DEMO: Overview of Declarative Agents</vt:lpstr>
      <vt:lpstr>When &amp; why to use declarative agents</vt:lpstr>
      <vt:lpstr>PowerPoint Presentation</vt:lpstr>
      <vt:lpstr>PowerPoint Presentation</vt:lpstr>
      <vt:lpstr>PowerPoint Presentation</vt:lpstr>
      <vt:lpstr>Building your custom engine agents</vt:lpstr>
      <vt:lpstr>DEMO: Overview of Custom Engine Agents</vt:lpstr>
      <vt:lpstr>Why custom engine agents?</vt:lpstr>
      <vt:lpstr>https://aka.ms/CopilotDevCamp</vt:lpstr>
      <vt:lpstr>Where do I start?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Bob German</dc:creator>
  <cp:lastModifiedBy>Paolo Pialorsi</cp:lastModifiedBy>
  <cp:revision>1</cp:revision>
  <dcterms:created xsi:type="dcterms:W3CDTF">2024-09-25T14:48:52Z</dcterms:created>
  <dcterms:modified xsi:type="dcterms:W3CDTF">2025-04-10T10:10:01Z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0x0101005791960B78BB6546956448B9883FC68B</vt:lpwstr>
  </property>
  <property fmtid="{D5CDD505-2E9C-101B-9397-08002B2CF9AE}" pid="3" name="MediaServiceImageTags">
    <vt:lpwstr/>
  </property>
</Properties>
</file>